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Poppins"/>
      <p:regular r:id="rId29"/>
      <p:bold r:id="rId30"/>
      <p:italic r:id="rId31"/>
      <p:boldItalic r:id="rId32"/>
    </p:embeddedFont>
    <p:embeddedFont>
      <p:font typeface="Montserrat"/>
      <p:regular r:id="rId33"/>
      <p:bold r:id="rId34"/>
      <p:italic r:id="rId35"/>
      <p:boldItalic r:id="rId36"/>
    </p:embeddedFont>
    <p:embeddedFont>
      <p:font typeface="Open Sans SemiBold"/>
      <p:regular r:id="rId37"/>
      <p:bold r:id="rId38"/>
      <p:italic r:id="rId39"/>
      <p:boldItalic r:id="rId40"/>
    </p:embeddedFont>
    <p:embeddedFont>
      <p:font typeface="Poppins Medium"/>
      <p:regular r:id="rId41"/>
      <p:bold r:id="rId42"/>
      <p:italic r:id="rId43"/>
      <p:boldItalic r:id="rId44"/>
    </p:embeddedFont>
    <p:embeddedFont>
      <p:font typeface="Roboto Light"/>
      <p:regular r:id="rId45"/>
      <p:bold r:id="rId46"/>
      <p:italic r:id="rId47"/>
      <p:boldItalic r:id="rId48"/>
    </p:embeddedFont>
    <p:embeddedFont>
      <p:font typeface="Poppins SemiBold"/>
      <p:regular r:id="rId49"/>
      <p:bold r:id="rId50"/>
      <p:italic r:id="rId51"/>
      <p:boldItalic r:id="rId52"/>
    </p:embeddedFont>
    <p:embeddedFont>
      <p:font typeface="Open Sans Medium"/>
      <p:regular r:id="rId53"/>
      <p:bold r:id="rId54"/>
      <p:italic r:id="rId55"/>
      <p:boldItalic r:id="rId56"/>
    </p:embeddedFont>
    <p:embeddedFont>
      <p:font typeface="PT Sans"/>
      <p:regular r:id="rId57"/>
      <p:bold r:id="rId58"/>
      <p:italic r:id="rId59"/>
      <p:boldItalic r:id="rId60"/>
    </p:embeddedFont>
    <p:embeddedFont>
      <p:font typeface="Poppins ExtraBold"/>
      <p:bold r:id="rId61"/>
      <p:boldItalic r:id="rId62"/>
    </p:embeddedFont>
    <p:embeddedFont>
      <p:font typeface="Open Sans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7" roundtripDataSignature="AMtx7mhROtc4vlYpKGi4iEeWMcbSOSC5s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Barbara Navarro Alamos"/>
  <p:cmAuthor clrIdx="1" id="1" initials="" lastIdx="3" name="Marketing Postgrado Fen FEN"/>
  <p:cmAuthor clrIdx="2" id="2" initials="" lastIdx="5" name="Natalia Garrido Mache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SemiBold-boldItalic.fntdata"/><Relationship Id="rId42" Type="http://schemas.openxmlformats.org/officeDocument/2006/relationships/font" Target="fonts/PoppinsMedium-bold.fntdata"/><Relationship Id="rId41" Type="http://schemas.openxmlformats.org/officeDocument/2006/relationships/font" Target="fonts/PoppinsMedium-regular.fntdata"/><Relationship Id="rId44" Type="http://schemas.openxmlformats.org/officeDocument/2006/relationships/font" Target="fonts/PoppinsMedium-boldItalic.fntdata"/><Relationship Id="rId43" Type="http://schemas.openxmlformats.org/officeDocument/2006/relationships/font" Target="fonts/PoppinsMedium-italic.fntdata"/><Relationship Id="rId46" Type="http://schemas.openxmlformats.org/officeDocument/2006/relationships/font" Target="fonts/RobotoLight-bold.fntdata"/><Relationship Id="rId45" Type="http://schemas.openxmlformats.org/officeDocument/2006/relationships/font" Target="fonts/Roboto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Light-boldItalic.fntdata"/><Relationship Id="rId47" Type="http://schemas.openxmlformats.org/officeDocument/2006/relationships/font" Target="fonts/RobotoLight-italic.fntdata"/><Relationship Id="rId49" Type="http://schemas.openxmlformats.org/officeDocument/2006/relationships/font" Target="fonts/Poppins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-italic.fntdata"/><Relationship Id="rId30" Type="http://schemas.openxmlformats.org/officeDocument/2006/relationships/font" Target="fonts/Poppins-bold.fntdata"/><Relationship Id="rId33" Type="http://schemas.openxmlformats.org/officeDocument/2006/relationships/font" Target="fonts/Montserrat-regular.fntdata"/><Relationship Id="rId32" Type="http://schemas.openxmlformats.org/officeDocument/2006/relationships/font" Target="fonts/Poppins-boldItalic.fntdata"/><Relationship Id="rId35" Type="http://schemas.openxmlformats.org/officeDocument/2006/relationships/font" Target="fonts/Montserrat-italic.fntdata"/><Relationship Id="rId34" Type="http://schemas.openxmlformats.org/officeDocument/2006/relationships/font" Target="fonts/Montserrat-bold.fntdata"/><Relationship Id="rId37" Type="http://schemas.openxmlformats.org/officeDocument/2006/relationships/font" Target="fonts/OpenSansSemiBold-regular.fntdata"/><Relationship Id="rId36" Type="http://schemas.openxmlformats.org/officeDocument/2006/relationships/font" Target="fonts/Montserrat-boldItalic.fntdata"/><Relationship Id="rId39" Type="http://schemas.openxmlformats.org/officeDocument/2006/relationships/font" Target="fonts/OpenSansSemiBold-italic.fntdata"/><Relationship Id="rId38" Type="http://schemas.openxmlformats.org/officeDocument/2006/relationships/font" Target="fonts/OpenSansSemiBold-bold.fntdata"/><Relationship Id="rId62" Type="http://schemas.openxmlformats.org/officeDocument/2006/relationships/font" Target="fonts/PoppinsExtraBold-boldItalic.fntdata"/><Relationship Id="rId61" Type="http://schemas.openxmlformats.org/officeDocument/2006/relationships/font" Target="fonts/PoppinsExtraBold-bold.fntdata"/><Relationship Id="rId20" Type="http://schemas.openxmlformats.org/officeDocument/2006/relationships/slide" Target="slides/slide15.xml"/><Relationship Id="rId64" Type="http://schemas.openxmlformats.org/officeDocument/2006/relationships/font" Target="fonts/OpenSans-bold.fntdata"/><Relationship Id="rId63" Type="http://schemas.openxmlformats.org/officeDocument/2006/relationships/font" Target="fonts/OpenSans-regular.fntdata"/><Relationship Id="rId22" Type="http://schemas.openxmlformats.org/officeDocument/2006/relationships/slide" Target="slides/slide17.xml"/><Relationship Id="rId66" Type="http://schemas.openxmlformats.org/officeDocument/2006/relationships/font" Target="fonts/OpenSans-boldItalic.fntdata"/><Relationship Id="rId21" Type="http://schemas.openxmlformats.org/officeDocument/2006/relationships/slide" Target="slides/slide16.xml"/><Relationship Id="rId65" Type="http://schemas.openxmlformats.org/officeDocument/2006/relationships/font" Target="fonts/OpenSans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7" Type="http://customschemas.google.com/relationships/presentationmetadata" Target="metadata"/><Relationship Id="rId60" Type="http://schemas.openxmlformats.org/officeDocument/2006/relationships/font" Target="fonts/PTSans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font" Target="fonts/Poppins-regular.fntdata"/><Relationship Id="rId51" Type="http://schemas.openxmlformats.org/officeDocument/2006/relationships/font" Target="fonts/PoppinsSemiBold-italic.fntdata"/><Relationship Id="rId50" Type="http://schemas.openxmlformats.org/officeDocument/2006/relationships/font" Target="fonts/PoppinsSemiBold-bold.fntdata"/><Relationship Id="rId53" Type="http://schemas.openxmlformats.org/officeDocument/2006/relationships/font" Target="fonts/OpenSansMedium-regular.fntdata"/><Relationship Id="rId52" Type="http://schemas.openxmlformats.org/officeDocument/2006/relationships/font" Target="fonts/PoppinsSemiBold-boldItalic.fntdata"/><Relationship Id="rId11" Type="http://schemas.openxmlformats.org/officeDocument/2006/relationships/slide" Target="slides/slide6.xml"/><Relationship Id="rId55" Type="http://schemas.openxmlformats.org/officeDocument/2006/relationships/font" Target="fonts/OpenSansMedium-italic.fntdata"/><Relationship Id="rId10" Type="http://schemas.openxmlformats.org/officeDocument/2006/relationships/slide" Target="slides/slide5.xml"/><Relationship Id="rId54" Type="http://schemas.openxmlformats.org/officeDocument/2006/relationships/font" Target="fonts/OpenSansMedium-bold.fntdata"/><Relationship Id="rId13" Type="http://schemas.openxmlformats.org/officeDocument/2006/relationships/slide" Target="slides/slide8.xml"/><Relationship Id="rId57" Type="http://schemas.openxmlformats.org/officeDocument/2006/relationships/font" Target="fonts/PTSans-regular.fntdata"/><Relationship Id="rId12" Type="http://schemas.openxmlformats.org/officeDocument/2006/relationships/slide" Target="slides/slide7.xml"/><Relationship Id="rId56" Type="http://schemas.openxmlformats.org/officeDocument/2006/relationships/font" Target="fonts/OpenSansMedium-boldItalic.fntdata"/><Relationship Id="rId15" Type="http://schemas.openxmlformats.org/officeDocument/2006/relationships/slide" Target="slides/slide10.xml"/><Relationship Id="rId59" Type="http://schemas.openxmlformats.org/officeDocument/2006/relationships/font" Target="fonts/PTSans-italic.fntdata"/><Relationship Id="rId14" Type="http://schemas.openxmlformats.org/officeDocument/2006/relationships/slide" Target="slides/slide9.xml"/><Relationship Id="rId58" Type="http://schemas.openxmlformats.org/officeDocument/2006/relationships/font" Target="fonts/PTSans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10-01T14:59:29.731">
    <p:pos x="0" y="0"/>
    <p:text>sugiero indicar "articular y postular" dado el orden temporal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WPe1bxc"/>
      </p:ext>
    </p:extLst>
  </p:cm>
  <p:cm authorId="1" idx="1" dt="2024-10-01T14:59:29.731">
    <p:pos x="0" y="0"/>
    <p:text>Hecho! ;)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BWPe1byI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4-10-01T15:02:54.561">
    <p:pos x="3997" y="1963"/>
    <p:text>Entiendo que desde el 2025 sí se paga. @nagarrido@fen.postgradouchile.cl  nos puedes confirmar por favor?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WPe1bxo"/>
      </p:ext>
    </p:extLst>
  </p:cm>
  <p:cm authorId="2" idx="1" dt="2024-10-01T14:55:01.397">
    <p:pos x="3997" y="1963"/>
    <p:text>En todos los programa pagan $65.000.</p:text>
    <p:extLst>
      <p:ext uri="{C676402C-5697-4E1C-873F-D02D1690AC5C}">
        <p15:threadingInfo timeZoneBias="0">
          <p15:parentCm authorId="0" idx="2"/>
        </p15:threadingInfo>
      </p:ext>
      <p:ext uri="http://customooxmlschemas.google.com/">
        <go:slidesCustomData xmlns:go="http://customooxmlschemas.google.com/" commentPostId="AAABWPe1bx0"/>
      </p:ext>
    </p:extLst>
  </p:cm>
  <p:cm authorId="2" idx="2" dt="2024-10-01T14:55:09.795">
    <p:pos x="3997" y="1963"/>
    <p:text>todos los FT</p:text>
    <p:extLst>
      <p:ext uri="{C676402C-5697-4E1C-873F-D02D1690AC5C}">
        <p15:threadingInfo timeZoneBias="0">
          <p15:parentCm authorId="0" idx="2"/>
        </p15:threadingInfo>
      </p:ext>
      <p:ext uri="http://customooxmlschemas.google.com/">
        <go:slidesCustomData xmlns:go="http://customooxmlschemas.google.com/" commentPostId="AAABWPe1bx4"/>
      </p:ext>
    </p:extLst>
  </p:cm>
  <p:cm authorId="1" idx="2" dt="2024-10-01T15:02:23.229">
    <p:pos x="3997" y="1963"/>
    <p:text>¿entonces queda como arancel de postulación $65.000?</p:text>
    <p:extLst>
      <p:ext uri="{C676402C-5697-4E1C-873F-D02D1690AC5C}">
        <p15:threadingInfo timeZoneBias="0">
          <p15:parentCm authorId="0" idx="2"/>
        </p15:threadingInfo>
      </p:ext>
      <p:ext uri="http://customooxmlschemas.google.com/">
        <go:slidesCustomData xmlns:go="http://customooxmlschemas.google.com/" commentPostId="AAABWPe1byM"/>
      </p:ext>
    </p:extLst>
  </p:cm>
  <p:cm authorId="2" idx="3" dt="2024-10-01T15:02:54.561">
    <p:pos x="3997" y="1963"/>
    <p:text>así es</p:text>
    <p:extLst>
      <p:ext uri="{C676402C-5697-4E1C-873F-D02D1690AC5C}">
        <p15:threadingInfo timeZoneBias="0">
          <p15:parentCm authorId="0" idx="2"/>
        </p15:threadingInfo>
      </p:ext>
      <p:ext uri="http://customooxmlschemas.google.com/">
        <go:slidesCustomData xmlns:go="http://customooxmlschemas.google.com/" commentPostId="AAABWPe1byQ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4-10-01T15:19:49.585">
    <p:pos x="440" y="1734"/>
    <p:text>Para el 2025 se espera ofertar el MSIN FT (aún no decretado), pero tendrían que revisar con Jaime si para esta charla hay que incluirlo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WPe1bxw"/>
      </p:ext>
    </p:extLst>
  </p:cm>
  <p:cm authorId="2" idx="4" dt="2024-10-01T14:57:20.128">
    <p:pos x="440" y="1734"/>
    <p:text>Tuvimos reunión la semana pasada y dijo para marzo del 2025, pero se debe contar con toda la información solicitada: malla, valores.... Mejor confirmar para incuir.... gcs.</p:text>
    <p:extLst>
      <p:ext uri="{C676402C-5697-4E1C-873F-D02D1690AC5C}">
        <p15:threadingInfo timeZoneBias="0">
          <p15:parentCm authorId="0" idx="3"/>
        </p15:threadingInfo>
      </p:ext>
      <p:ext uri="http://customooxmlschemas.google.com/">
        <go:slidesCustomData xmlns:go="http://customooxmlschemas.google.com/" commentPostId="AAABWPe1byA"/>
      </p:ext>
    </p:extLst>
  </p:cm>
  <p:cm authorId="1" idx="3" dt="2024-10-01T15:07:48.853">
    <p:pos x="440" y="1734"/>
    <p:text>La PPT del MSIIN la estamos haciendo, pero eso, debemos esperar confirmación de Jaime para saber si lo agregamos en esta PPT o no.</p:text>
    <p:extLst>
      <p:ext uri="{C676402C-5697-4E1C-873F-D02D1690AC5C}">
        <p15:threadingInfo timeZoneBias="0">
          <p15:parentCm authorId="0" idx="3"/>
        </p15:threadingInfo>
      </p:ext>
      <p:ext uri="http://customooxmlschemas.google.com/">
        <go:slidesCustomData xmlns:go="http://customooxmlschemas.google.com/" commentPostId="AAABWPe1byU"/>
      </p:ext>
    </p:extLst>
  </p:cm>
  <p:cm authorId="2" idx="5" dt="2024-10-01T15:19:49.585">
    <p:pos x="440" y="1734"/>
    <p:text>perfecto, muchas gracias.</p:text>
    <p:extLst>
      <p:ext uri="{C676402C-5697-4E1C-873F-D02D1690AC5C}">
        <p15:threadingInfo timeZoneBias="0">
          <p15:parentCm authorId="0" idx="3"/>
        </p15:threadingInfo>
      </p:ext>
      <p:ext uri="http://customooxmlschemas.google.com/">
        <go:slidesCustomData xmlns:go="http://customooxmlschemas.google.com/" commentPostId="AAABWPe1byk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4daa4ed61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g24daa4ed61b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2" name="Google Shape;25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1" name="Google Shape;39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06eeb6af22_2_1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06eeb6af22_2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8" name="Google Shape;428;p1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daa4ed61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24daa4ed61b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daa4ed6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g24daa4ed61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daa4ed61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g24daa4ed61b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 1">
  <p:cSld name="OBJECT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4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24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24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24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25"/>
          <p:cNvSpPr txBox="1"/>
          <p:nvPr>
            <p:ph idx="1" type="body"/>
          </p:nvPr>
        </p:nvSpPr>
        <p:spPr>
          <a:xfrm>
            <a:off x="3575051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25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7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2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26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7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2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27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/>
          <p:nvPr>
            <p:ph type="title"/>
          </p:nvPr>
        </p:nvSpPr>
        <p:spPr>
          <a:xfrm rot="5400000">
            <a:off x="5463900" y="1371778"/>
            <a:ext cx="4388700" cy="20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28"/>
          <p:cNvSpPr txBox="1"/>
          <p:nvPr>
            <p:ph idx="1" type="body"/>
          </p:nvPr>
        </p:nvSpPr>
        <p:spPr>
          <a:xfrm rot="5400000">
            <a:off x="1272900" y="-609422"/>
            <a:ext cx="4388700" cy="60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2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3.xml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22.jpg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6.png"/><Relationship Id="rId7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image" Target="../media/image6.png"/><Relationship Id="rId5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secretariaestudios.fen.uchile.cl/procesos-academicos/titulacion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nagarrido@fen.uchile.cl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Relationship Id="rId4" Type="http://schemas.openxmlformats.org/officeDocument/2006/relationships/image" Target="../media/image24.png"/><Relationship Id="rId5" Type="http://schemas.openxmlformats.org/officeDocument/2006/relationships/image" Target="../media/image6.png"/><Relationship Id="rId6" Type="http://schemas.openxmlformats.org/officeDocument/2006/relationships/hyperlink" Target="https://articulacion.postgradouchile.cl/wp-content/uploads/2024/08/guia_articulacion-ft_2024.pdf" TargetMode="External"/><Relationship Id="rId7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Relationship Id="rId4" Type="http://schemas.openxmlformats.org/officeDocument/2006/relationships/image" Target="../media/image18.png"/><Relationship Id="rId9" Type="http://schemas.openxmlformats.org/officeDocument/2006/relationships/image" Target="../media/image29.png"/><Relationship Id="rId5" Type="http://schemas.openxmlformats.org/officeDocument/2006/relationships/image" Target="../media/image1.png"/><Relationship Id="rId6" Type="http://schemas.openxmlformats.org/officeDocument/2006/relationships/image" Target="../media/image31.png"/><Relationship Id="rId7" Type="http://schemas.openxmlformats.org/officeDocument/2006/relationships/image" Target="../media/image28.png"/><Relationship Id="rId8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2.xml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hyperlink" Target="http://www.postgradouchile.cl/articulacion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/>
          <p:nvPr/>
        </p:nvSpPr>
        <p:spPr>
          <a:xfrm>
            <a:off x="261300" y="3834625"/>
            <a:ext cx="3603300" cy="299700"/>
          </a:xfrm>
          <a:prstGeom prst="rect">
            <a:avLst/>
          </a:prstGeom>
          <a:solidFill>
            <a:srgbClr val="3B78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305775" y="3790875"/>
            <a:ext cx="3558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Proceso | Postulación | Cambio de malla</a:t>
            </a:r>
            <a:endParaRPr b="0" i="0" sz="1300" u="none" cap="none" strike="noStrik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daa4ed61b_0_19"/>
          <p:cNvSpPr/>
          <p:nvPr/>
        </p:nvSpPr>
        <p:spPr>
          <a:xfrm>
            <a:off x="3871228" y="1139835"/>
            <a:ext cx="4029900" cy="7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Entregar información actualizada de los programas y resolver dudas de los interesados.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24daa4ed61b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700" y="739725"/>
            <a:ext cx="5793555" cy="41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4daa4ed61b_0_19"/>
          <p:cNvSpPr/>
          <p:nvPr/>
        </p:nvSpPr>
        <p:spPr>
          <a:xfrm>
            <a:off x="7687333" y="36975"/>
            <a:ext cx="13920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g24daa4ed61b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134" y="258312"/>
            <a:ext cx="1444424" cy="2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24daa4ed61b_0_19"/>
          <p:cNvSpPr/>
          <p:nvPr/>
        </p:nvSpPr>
        <p:spPr>
          <a:xfrm>
            <a:off x="496036" y="241298"/>
            <a:ext cx="594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900" u="none" cap="none" strike="noStrike">
                <a:solidFill>
                  <a:srgbClr val="0034D9"/>
                </a:solidFill>
                <a:latin typeface="Poppins"/>
                <a:ea typeface="Poppins"/>
                <a:cs typeface="Poppins"/>
                <a:sym typeface="Poppins"/>
              </a:rPr>
              <a:t>PROCESO DE ARTICULACIÓN</a:t>
            </a:r>
            <a:endParaRPr b="1" i="0" sz="1700" u="none" cap="none" strike="noStrike">
              <a:solidFill>
                <a:srgbClr val="0034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0" name="Google Shape;210;g24daa4ed61b_0_19"/>
          <p:cNvSpPr/>
          <p:nvPr/>
        </p:nvSpPr>
        <p:spPr>
          <a:xfrm flipH="1" rot="10800000">
            <a:off x="645296" y="614825"/>
            <a:ext cx="2162700" cy="46800"/>
          </a:xfrm>
          <a:prstGeom prst="rect">
            <a:avLst/>
          </a:prstGeom>
          <a:solidFill>
            <a:srgbClr val="CEEAFD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 Ligh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1" name="Google Shape;211;g24daa4ed61b_0_19"/>
          <p:cNvSpPr txBox="1"/>
          <p:nvPr/>
        </p:nvSpPr>
        <p:spPr>
          <a:xfrm>
            <a:off x="449564" y="4835700"/>
            <a:ext cx="133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rgbClr val="0034D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MAGÍSTER FULL-TIME</a:t>
            </a:r>
            <a:endParaRPr i="0" sz="800" u="none" cap="none" strike="noStrike">
              <a:solidFill>
                <a:srgbClr val="0034D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/>
          <p:nvPr/>
        </p:nvSpPr>
        <p:spPr>
          <a:xfrm>
            <a:off x="3896633" y="1139832"/>
            <a:ext cx="40299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Entregar información actualizada de los programas y resolver dudas de los interesados.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7"/>
          <p:cNvSpPr/>
          <p:nvPr/>
        </p:nvSpPr>
        <p:spPr>
          <a:xfrm>
            <a:off x="7687333" y="36975"/>
            <a:ext cx="13920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134" y="258312"/>
            <a:ext cx="1444424" cy="2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7"/>
          <p:cNvSpPr txBox="1"/>
          <p:nvPr/>
        </p:nvSpPr>
        <p:spPr>
          <a:xfrm>
            <a:off x="579323" y="710275"/>
            <a:ext cx="32865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500">
                <a:solidFill>
                  <a:srgbClr val="3B78D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Contacto Articulación</a:t>
            </a:r>
            <a:endParaRPr i="0" sz="1500" u="none" cap="none" strike="noStrike">
              <a:solidFill>
                <a:srgbClr val="3B78DB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20" name="Google Shape;220;p7"/>
          <p:cNvSpPr txBox="1"/>
          <p:nvPr/>
        </p:nvSpPr>
        <p:spPr>
          <a:xfrm>
            <a:off x="812800" y="1323075"/>
            <a:ext cx="151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Bárbara Navarro</a:t>
            </a:r>
            <a:endParaRPr sz="10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414569" y="1069225"/>
            <a:ext cx="3688800" cy="237000"/>
          </a:xfrm>
          <a:prstGeom prst="rect">
            <a:avLst/>
          </a:prstGeom>
          <a:solidFill>
            <a:srgbClr val="0034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7"/>
          <p:cNvSpPr txBox="1"/>
          <p:nvPr/>
        </p:nvSpPr>
        <p:spPr>
          <a:xfrm>
            <a:off x="4130033" y="1323075"/>
            <a:ext cx="2417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bnavarro@fen.uchile.cl</a:t>
            </a:r>
            <a:endParaRPr sz="10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697633" y="1061600"/>
            <a:ext cx="25431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ARTICULACIÓN POSTGRADO</a:t>
            </a:r>
            <a:endParaRPr b="1" i="0" sz="1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4130033" y="1069225"/>
            <a:ext cx="4584900" cy="237000"/>
          </a:xfrm>
          <a:prstGeom prst="rect">
            <a:avLst/>
          </a:prstGeom>
          <a:solidFill>
            <a:srgbClr val="3B78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7"/>
          <p:cNvSpPr/>
          <p:nvPr/>
        </p:nvSpPr>
        <p:spPr>
          <a:xfrm>
            <a:off x="4128700" y="1061600"/>
            <a:ext cx="1050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CONTACTO</a:t>
            </a:r>
            <a:endParaRPr b="1" i="0" sz="1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7"/>
          <p:cNvSpPr/>
          <p:nvPr/>
        </p:nvSpPr>
        <p:spPr>
          <a:xfrm>
            <a:off x="3896633" y="1790132"/>
            <a:ext cx="40299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Entregar información actualizada de los programas y resolver dudas de los interesados.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812800" y="1973375"/>
            <a:ext cx="151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Natalia Garrido</a:t>
            </a:r>
            <a:endParaRPr sz="10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28" name="Google Shape;228;p7"/>
          <p:cNvSpPr/>
          <p:nvPr/>
        </p:nvSpPr>
        <p:spPr>
          <a:xfrm>
            <a:off x="414569" y="1719521"/>
            <a:ext cx="3688800" cy="237000"/>
          </a:xfrm>
          <a:prstGeom prst="rect">
            <a:avLst/>
          </a:prstGeom>
          <a:solidFill>
            <a:srgbClr val="0034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7"/>
          <p:cNvSpPr txBox="1"/>
          <p:nvPr/>
        </p:nvSpPr>
        <p:spPr>
          <a:xfrm>
            <a:off x="4130033" y="1973375"/>
            <a:ext cx="2417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nagarrido</a:t>
            </a: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@fen.uchile.cl</a:t>
            </a:r>
            <a:endParaRPr sz="10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30" name="Google Shape;230;p7"/>
          <p:cNvSpPr/>
          <p:nvPr/>
        </p:nvSpPr>
        <p:spPr>
          <a:xfrm>
            <a:off x="697633" y="1711899"/>
            <a:ext cx="27996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POSTULACIÓN EJECUTIVA PROGRAMAS FT</a:t>
            </a:r>
            <a:endParaRPr b="1" i="0" sz="1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7"/>
          <p:cNvSpPr/>
          <p:nvPr/>
        </p:nvSpPr>
        <p:spPr>
          <a:xfrm>
            <a:off x="4130033" y="1719521"/>
            <a:ext cx="4584900" cy="237000"/>
          </a:xfrm>
          <a:prstGeom prst="rect">
            <a:avLst/>
          </a:prstGeom>
          <a:solidFill>
            <a:srgbClr val="3B78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7"/>
          <p:cNvSpPr/>
          <p:nvPr/>
        </p:nvSpPr>
        <p:spPr>
          <a:xfrm>
            <a:off x="4128700" y="1711900"/>
            <a:ext cx="1050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CONTACTO</a:t>
            </a:r>
            <a:endParaRPr b="1" i="0" sz="1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7"/>
          <p:cNvSpPr txBox="1"/>
          <p:nvPr/>
        </p:nvSpPr>
        <p:spPr>
          <a:xfrm>
            <a:off x="579323" y="2402325"/>
            <a:ext cx="354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500">
                <a:solidFill>
                  <a:srgbClr val="3B78D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Contacto Coordinación Postgrado</a:t>
            </a:r>
            <a:endParaRPr i="0" sz="1500" u="none" cap="none" strike="noStrike">
              <a:solidFill>
                <a:srgbClr val="3B78DB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4" name="Google Shape;234;p7"/>
          <p:cNvSpPr txBox="1"/>
          <p:nvPr/>
        </p:nvSpPr>
        <p:spPr>
          <a:xfrm>
            <a:off x="414567" y="2979225"/>
            <a:ext cx="47193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Magíster en Marketing</a:t>
            </a:r>
            <a:endParaRPr sz="10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Magíster en Finanzas</a:t>
            </a:r>
            <a:b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Magíster en Gestión de Personas y Dinámica organizacional</a:t>
            </a:r>
            <a:b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Magíster en Control de Gestión</a:t>
            </a:r>
            <a:b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Magíster en Economía</a:t>
            </a:r>
            <a:b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Magíster en Análisis Económico</a:t>
            </a:r>
            <a:endParaRPr sz="10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35" name="Google Shape;235;p7"/>
          <p:cNvSpPr/>
          <p:nvPr/>
        </p:nvSpPr>
        <p:spPr>
          <a:xfrm>
            <a:off x="416600" y="2761250"/>
            <a:ext cx="4029900" cy="237000"/>
          </a:xfrm>
          <a:prstGeom prst="rect">
            <a:avLst/>
          </a:prstGeom>
          <a:solidFill>
            <a:srgbClr val="0034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7"/>
          <p:cNvSpPr txBox="1"/>
          <p:nvPr/>
        </p:nvSpPr>
        <p:spPr>
          <a:xfrm>
            <a:off x="4478324" y="3005886"/>
            <a:ext cx="24171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highlight>
                  <a:srgbClr val="FFFFFF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mk.ft@fen.uchile.cl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mf.ft@fen.uchile.cl</a:t>
            </a:r>
            <a:b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mgp.ft@fen.uchile.cl</a:t>
            </a:r>
            <a:b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mcg.ft@fen.uchile.cl</a:t>
            </a:r>
            <a:b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me@fen.uchile.cl</a:t>
            </a:r>
            <a:b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mae.ft@fen.uchile.cl</a:t>
            </a:r>
            <a:endParaRPr sz="10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37" name="Google Shape;237;p7"/>
          <p:cNvSpPr/>
          <p:nvPr/>
        </p:nvSpPr>
        <p:spPr>
          <a:xfrm>
            <a:off x="699948" y="2753635"/>
            <a:ext cx="27996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PROGRAMA</a:t>
            </a:r>
            <a:endParaRPr b="1" i="0" sz="1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7"/>
          <p:cNvSpPr/>
          <p:nvPr/>
        </p:nvSpPr>
        <p:spPr>
          <a:xfrm>
            <a:off x="4478297" y="2761250"/>
            <a:ext cx="4236600" cy="237000"/>
          </a:xfrm>
          <a:prstGeom prst="rect">
            <a:avLst/>
          </a:prstGeom>
          <a:solidFill>
            <a:srgbClr val="3B78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7"/>
          <p:cNvSpPr/>
          <p:nvPr/>
        </p:nvSpPr>
        <p:spPr>
          <a:xfrm>
            <a:off x="4478296" y="2753625"/>
            <a:ext cx="1926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CONTACTO</a:t>
            </a:r>
            <a:endParaRPr b="1" i="0" sz="1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p7"/>
          <p:cNvSpPr/>
          <p:nvPr/>
        </p:nvSpPr>
        <p:spPr>
          <a:xfrm>
            <a:off x="496036" y="241298"/>
            <a:ext cx="594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900" u="none" cap="none" strike="noStrike">
                <a:solidFill>
                  <a:srgbClr val="0034D9"/>
                </a:solidFill>
                <a:latin typeface="Poppins"/>
                <a:ea typeface="Poppins"/>
                <a:cs typeface="Poppins"/>
                <a:sym typeface="Poppins"/>
              </a:rPr>
              <a:t>PROCESO DE ARTICULACIÓN</a:t>
            </a:r>
            <a:endParaRPr b="1" i="0" sz="1700" u="none" cap="none" strike="noStrike">
              <a:solidFill>
                <a:srgbClr val="0034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1" name="Google Shape;241;p7"/>
          <p:cNvSpPr/>
          <p:nvPr/>
        </p:nvSpPr>
        <p:spPr>
          <a:xfrm flipH="1" rot="10800000">
            <a:off x="645296" y="614825"/>
            <a:ext cx="2162700" cy="46800"/>
          </a:xfrm>
          <a:prstGeom prst="rect">
            <a:avLst/>
          </a:prstGeom>
          <a:solidFill>
            <a:srgbClr val="CEEAFD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 Ligh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" name="Google Shape;242;p7"/>
          <p:cNvSpPr txBox="1"/>
          <p:nvPr/>
        </p:nvSpPr>
        <p:spPr>
          <a:xfrm>
            <a:off x="449564" y="4835700"/>
            <a:ext cx="133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rgbClr val="0034D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MAGÍSTER FULL-TIME</a:t>
            </a:r>
            <a:endParaRPr i="0" sz="800" u="none" cap="none" strike="noStrike">
              <a:solidFill>
                <a:srgbClr val="0034D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7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8"/>
          <p:cNvSpPr txBox="1"/>
          <p:nvPr/>
        </p:nvSpPr>
        <p:spPr>
          <a:xfrm>
            <a:off x="5679852" y="3885550"/>
            <a:ext cx="31443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POSTULACIÓN</a:t>
            </a:r>
            <a:endParaRPr b="0" i="0" sz="3200" u="none" cap="none" strike="noStrike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249" name="Google Shape;249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1249" y="289000"/>
            <a:ext cx="1572900" cy="2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/>
          <p:nvPr/>
        </p:nvSpPr>
        <p:spPr>
          <a:xfrm>
            <a:off x="558853" y="706896"/>
            <a:ext cx="274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rgbClr val="3B78D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¿Cómo postulo?</a:t>
            </a:r>
            <a:endParaRPr sz="1700">
              <a:solidFill>
                <a:srgbClr val="3B78D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3B78D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558850" y="1152375"/>
            <a:ext cx="845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Debes ingresar y registrarte en el siguiente link: </a:t>
            </a:r>
            <a:r>
              <a:rPr lang="en-US" sz="1100">
                <a:solidFill>
                  <a:srgbClr val="0034D9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https://www.postgradofen.uchile.cl/magister/magister-full-time/#form</a:t>
            </a:r>
            <a:endParaRPr i="0" sz="1400" u="none" cap="none" strike="noStrike">
              <a:solidFill>
                <a:srgbClr val="0034D9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256" name="Google Shape;2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300" y="1586100"/>
            <a:ext cx="5446362" cy="306814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9"/>
          <p:cNvSpPr/>
          <p:nvPr/>
        </p:nvSpPr>
        <p:spPr>
          <a:xfrm>
            <a:off x="7687333" y="36975"/>
            <a:ext cx="13920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Google Shape;25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134" y="258312"/>
            <a:ext cx="1444424" cy="2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9"/>
          <p:cNvSpPr/>
          <p:nvPr/>
        </p:nvSpPr>
        <p:spPr>
          <a:xfrm>
            <a:off x="496030" y="241300"/>
            <a:ext cx="3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1900">
                <a:solidFill>
                  <a:srgbClr val="0034D9"/>
                </a:solidFill>
                <a:latin typeface="Poppins"/>
                <a:ea typeface="Poppins"/>
                <a:cs typeface="Poppins"/>
                <a:sym typeface="Poppins"/>
              </a:rPr>
              <a:t>POSTULACIÓN</a:t>
            </a:r>
            <a:endParaRPr b="1" i="0" sz="1700" u="none" cap="none" strike="noStrike">
              <a:solidFill>
                <a:srgbClr val="0034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0" name="Google Shape;260;p9"/>
          <p:cNvSpPr/>
          <p:nvPr/>
        </p:nvSpPr>
        <p:spPr>
          <a:xfrm flipH="1" rot="10800000">
            <a:off x="645296" y="614825"/>
            <a:ext cx="2162700" cy="46800"/>
          </a:xfrm>
          <a:prstGeom prst="rect">
            <a:avLst/>
          </a:prstGeom>
          <a:solidFill>
            <a:srgbClr val="CEEAFD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 Ligh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1" name="Google Shape;261;p9"/>
          <p:cNvSpPr txBox="1"/>
          <p:nvPr/>
        </p:nvSpPr>
        <p:spPr>
          <a:xfrm>
            <a:off x="449564" y="4835700"/>
            <a:ext cx="133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rgbClr val="0034D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MAGÍSTER FULL-TIME</a:t>
            </a:r>
            <a:endParaRPr i="0" sz="800" u="none" cap="none" strike="noStrike">
              <a:solidFill>
                <a:srgbClr val="0034D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62" name="Google Shape;26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1401" y="4201399"/>
            <a:ext cx="236975" cy="2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9"/>
          <p:cNvSpPr txBox="1"/>
          <p:nvPr/>
        </p:nvSpPr>
        <p:spPr>
          <a:xfrm>
            <a:off x="6692500" y="2279250"/>
            <a:ext cx="1354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135E1"/>
                </a:solidFill>
                <a:latin typeface="Montserrat"/>
                <a:ea typeface="Montserrat"/>
                <a:cs typeface="Montserrat"/>
                <a:sym typeface="Montserrat"/>
              </a:rPr>
              <a:t>Formulario postulación:</a:t>
            </a:r>
            <a:endParaRPr b="1" sz="1300">
              <a:solidFill>
                <a:srgbClr val="0135E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4" name="Google Shape;264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6466069" y="2929545"/>
            <a:ext cx="1724690" cy="172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3525" y="3257013"/>
            <a:ext cx="1069775" cy="106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"/>
          <p:cNvSpPr/>
          <p:nvPr/>
        </p:nvSpPr>
        <p:spPr>
          <a:xfrm>
            <a:off x="559300" y="1127825"/>
            <a:ext cx="7725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US" sz="11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Tras tu registro en la web, recibirás un correo con tu clave de acceso al portal de postulación </a:t>
            </a:r>
            <a:r>
              <a:rPr i="1" lang="en-US" sz="1100" u="none" cap="none" strike="noStrike">
                <a:solidFill>
                  <a:srgbClr val="0034D9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(http://www1.postgradouchile.cl/admision/postulaciononline/web/login/)</a:t>
            </a:r>
            <a:endParaRPr i="1" sz="1100" u="none" cap="none" strike="noStrike">
              <a:solidFill>
                <a:srgbClr val="0034D9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71" name="Google Shape;271;p10"/>
          <p:cNvSpPr/>
          <p:nvPr/>
        </p:nvSpPr>
        <p:spPr>
          <a:xfrm>
            <a:off x="697050" y="4118475"/>
            <a:ext cx="76545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US" sz="11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Dentro de la página debes completar “Datos postulación” e “Información personal”. En caso de dudas, en el inicio del portal de postulación aparece la ejecutiva asignada, por lo que puedes comunicarte con ella. </a:t>
            </a:r>
            <a:endParaRPr i="0" sz="11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72" name="Google Shape;272;p10"/>
          <p:cNvSpPr/>
          <p:nvPr/>
        </p:nvSpPr>
        <p:spPr>
          <a:xfrm>
            <a:off x="7687333" y="36975"/>
            <a:ext cx="13920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1134" y="258312"/>
            <a:ext cx="1444424" cy="2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0"/>
          <p:cNvSpPr txBox="1"/>
          <p:nvPr/>
        </p:nvSpPr>
        <p:spPr>
          <a:xfrm>
            <a:off x="558850" y="706899"/>
            <a:ext cx="2748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rgbClr val="3B78D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¿Cómo postulo?</a:t>
            </a:r>
            <a:endParaRPr sz="1700">
              <a:solidFill>
                <a:srgbClr val="3B78D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3B78D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496030" y="241300"/>
            <a:ext cx="3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1900">
                <a:solidFill>
                  <a:srgbClr val="0034D9"/>
                </a:solidFill>
                <a:latin typeface="Poppins"/>
                <a:ea typeface="Poppins"/>
                <a:cs typeface="Poppins"/>
                <a:sym typeface="Poppins"/>
              </a:rPr>
              <a:t>POSTULACIÓN</a:t>
            </a:r>
            <a:endParaRPr b="1" i="0" sz="1700" u="none" cap="none" strike="noStrike">
              <a:solidFill>
                <a:srgbClr val="0034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6" name="Google Shape;276;p10"/>
          <p:cNvSpPr/>
          <p:nvPr/>
        </p:nvSpPr>
        <p:spPr>
          <a:xfrm flipH="1" rot="10800000">
            <a:off x="645296" y="614825"/>
            <a:ext cx="2162700" cy="46800"/>
          </a:xfrm>
          <a:prstGeom prst="rect">
            <a:avLst/>
          </a:prstGeom>
          <a:solidFill>
            <a:srgbClr val="CEEAFD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 Ligh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7" name="Google Shape;277;p10"/>
          <p:cNvSpPr txBox="1"/>
          <p:nvPr/>
        </p:nvSpPr>
        <p:spPr>
          <a:xfrm>
            <a:off x="449564" y="4835700"/>
            <a:ext cx="133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rgbClr val="0034D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MAGÍSTER FULL-TIME</a:t>
            </a:r>
            <a:endParaRPr i="0" sz="800" u="none" cap="none" strike="noStrike">
              <a:solidFill>
                <a:srgbClr val="0034D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78" name="Google Shape;278;p10"/>
          <p:cNvPicPr preferRelativeResize="0"/>
          <p:nvPr/>
        </p:nvPicPr>
        <p:blipFill rotWithShape="1">
          <a:blip r:embed="rId4">
            <a:alphaModFix/>
          </a:blip>
          <a:srcRect b="0" l="24254" r="24854" t="30704"/>
          <a:stretch/>
        </p:blipFill>
        <p:spPr>
          <a:xfrm>
            <a:off x="2511150" y="1674225"/>
            <a:ext cx="3821623" cy="235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3575" y="3339851"/>
            <a:ext cx="216150" cy="21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3850" y="1196948"/>
            <a:ext cx="5701175" cy="337938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1"/>
          <p:cNvSpPr/>
          <p:nvPr/>
        </p:nvSpPr>
        <p:spPr>
          <a:xfrm>
            <a:off x="3127600" y="1126525"/>
            <a:ext cx="5813700" cy="3467700"/>
          </a:xfrm>
          <a:prstGeom prst="rect">
            <a:avLst/>
          </a:prstGeom>
          <a:solidFill>
            <a:srgbClr val="FFFFFF">
              <a:alpha val="42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1"/>
          <p:cNvSpPr/>
          <p:nvPr/>
        </p:nvSpPr>
        <p:spPr>
          <a:xfrm>
            <a:off x="3440350" y="1552300"/>
            <a:ext cx="5316000" cy="26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D83"/>
              </a:buClr>
              <a:buSzPts val="1300"/>
              <a:buFont typeface="Open Sans SemiBold"/>
              <a:buChar char="●"/>
            </a:pPr>
            <a:r>
              <a:rPr i="0" lang="en-US" sz="1300" u="none" cap="none" strike="noStrike">
                <a:solidFill>
                  <a:srgbClr val="010D8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Al momento de haber egresado y contar con tu licenciatura</a:t>
            </a:r>
            <a:r>
              <a:rPr lang="en-US" sz="1300">
                <a:solidFill>
                  <a:srgbClr val="010D8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de pregrado FEN.</a:t>
            </a:r>
            <a:r>
              <a:rPr i="0" lang="en-US" sz="1300" u="none" cap="none" strike="noStrike">
                <a:solidFill>
                  <a:srgbClr val="010D8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i="0" sz="1300" u="none" cap="none" strike="noStrike">
              <a:solidFill>
                <a:srgbClr val="010D8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10D8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D83"/>
              </a:buClr>
              <a:buSzPts val="1300"/>
              <a:buFont typeface="PT Sans"/>
              <a:buChar char="●"/>
            </a:pPr>
            <a:r>
              <a:rPr b="1" i="0" lang="en-US" sz="1300" u="none" cap="none" strike="noStrike">
                <a:solidFill>
                  <a:srgbClr val="010D83"/>
                </a:solidFill>
                <a:latin typeface="Open Sans"/>
                <a:ea typeface="Open Sans"/>
                <a:cs typeface="Open Sans"/>
                <a:sym typeface="Open Sans"/>
              </a:rPr>
              <a:t>Inicio de clases:</a:t>
            </a:r>
            <a:r>
              <a:rPr i="0" lang="en-US" sz="1300" u="none" cap="none" strike="noStrike">
                <a:solidFill>
                  <a:srgbClr val="010D8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1300">
                <a:solidFill>
                  <a:srgbClr val="010D8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Marzo del 2025</a:t>
            </a:r>
            <a:endParaRPr i="0" sz="1300" u="none" cap="none" strike="noStrike">
              <a:solidFill>
                <a:srgbClr val="010D8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10D8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D83"/>
              </a:buClr>
              <a:buSzPts val="1300"/>
              <a:buFont typeface="PT Sans"/>
              <a:buChar char="●"/>
            </a:pPr>
            <a:r>
              <a:rPr b="1" i="0" lang="en-US" sz="1300" u="none" cap="none" strike="noStrike">
                <a:solidFill>
                  <a:srgbClr val="010D83"/>
                </a:solidFill>
                <a:latin typeface="Open Sans"/>
                <a:ea typeface="Open Sans"/>
                <a:cs typeface="Open Sans"/>
                <a:sym typeface="Open Sans"/>
              </a:rPr>
              <a:t>Postulación para optar a rebaja de arancel:</a:t>
            </a:r>
            <a:r>
              <a:rPr lang="en-US" sz="1300">
                <a:solidFill>
                  <a:srgbClr val="010D8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Hasta 30 de octubre 2024.</a:t>
            </a:r>
            <a:endParaRPr i="0" sz="1300" u="none" cap="none" strike="noStrike">
              <a:solidFill>
                <a:srgbClr val="010D8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10D8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D83"/>
              </a:buClr>
              <a:buSzPts val="1300"/>
              <a:buFont typeface="PT Sans"/>
              <a:buChar char="●"/>
            </a:pPr>
            <a:r>
              <a:rPr b="1" i="0" lang="en-US" sz="1300" u="none" cap="none" strike="noStrike">
                <a:solidFill>
                  <a:srgbClr val="010D83"/>
                </a:solidFill>
                <a:latin typeface="Open Sans"/>
                <a:ea typeface="Open Sans"/>
                <a:cs typeface="Open Sans"/>
                <a:sym typeface="Open Sans"/>
              </a:rPr>
              <a:t>Postulación sin rebaja de arancel:</a:t>
            </a:r>
            <a:r>
              <a:rPr i="0" lang="en-US" sz="1300" u="none" cap="none" strike="noStrike">
                <a:solidFill>
                  <a:srgbClr val="010D8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H</a:t>
            </a:r>
            <a:r>
              <a:rPr lang="en-US" sz="1300">
                <a:solidFill>
                  <a:srgbClr val="010D8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asta 30 de noviembre 2024.</a:t>
            </a:r>
            <a:br>
              <a:rPr lang="en-US" sz="1300">
                <a:solidFill>
                  <a:srgbClr val="010D8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n-US" sz="1300">
                <a:solidFill>
                  <a:srgbClr val="010D8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1300">
              <a:solidFill>
                <a:srgbClr val="010D8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D83"/>
              </a:buClr>
              <a:buSzPts val="1300"/>
              <a:buFont typeface="Open Sans"/>
              <a:buChar char="●"/>
            </a:pPr>
            <a:r>
              <a:rPr b="1" lang="en-US" sz="1300">
                <a:solidFill>
                  <a:srgbClr val="010D83"/>
                </a:solidFill>
                <a:latin typeface="Open Sans"/>
                <a:ea typeface="Open Sans"/>
                <a:cs typeface="Open Sans"/>
                <a:sym typeface="Open Sans"/>
              </a:rPr>
              <a:t>Comité de beca: 1er comité Dicembre 2024. 2do. comité Enero 2025.</a:t>
            </a:r>
            <a:endParaRPr sz="13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87" name="Google Shape;287;p11"/>
          <p:cNvSpPr/>
          <p:nvPr/>
        </p:nvSpPr>
        <p:spPr>
          <a:xfrm>
            <a:off x="7687333" y="36975"/>
            <a:ext cx="13920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134" y="258312"/>
            <a:ext cx="1444424" cy="2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1"/>
          <p:cNvSpPr txBox="1"/>
          <p:nvPr/>
        </p:nvSpPr>
        <p:spPr>
          <a:xfrm>
            <a:off x="558853" y="706896"/>
            <a:ext cx="274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rgbClr val="3B78D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¿</a:t>
            </a:r>
            <a:r>
              <a:rPr lang="en-US" sz="1800">
                <a:solidFill>
                  <a:srgbClr val="3B78D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Cuándo</a:t>
            </a:r>
            <a:r>
              <a:rPr i="0" lang="en-US" sz="1800" u="none" cap="none" strike="noStrike">
                <a:solidFill>
                  <a:srgbClr val="3B78D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postul</a:t>
            </a:r>
            <a:r>
              <a:rPr lang="en-US" sz="1800">
                <a:solidFill>
                  <a:srgbClr val="3B78D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ar</a:t>
            </a:r>
            <a:r>
              <a:rPr i="0" lang="en-US" sz="1800" u="none" cap="none" strike="noStrike">
                <a:solidFill>
                  <a:srgbClr val="3B78D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?</a:t>
            </a:r>
            <a:endParaRPr sz="1700">
              <a:solidFill>
                <a:srgbClr val="3B78D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3B78D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90" name="Google Shape;290;p11"/>
          <p:cNvSpPr/>
          <p:nvPr/>
        </p:nvSpPr>
        <p:spPr>
          <a:xfrm>
            <a:off x="496030" y="241300"/>
            <a:ext cx="3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1900">
                <a:solidFill>
                  <a:srgbClr val="0034D9"/>
                </a:solidFill>
                <a:latin typeface="Poppins"/>
                <a:ea typeface="Poppins"/>
                <a:cs typeface="Poppins"/>
                <a:sym typeface="Poppins"/>
              </a:rPr>
              <a:t>POSTULACIÓN</a:t>
            </a:r>
            <a:endParaRPr b="1" i="0" sz="1700" u="none" cap="none" strike="noStrike">
              <a:solidFill>
                <a:srgbClr val="0034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1" name="Google Shape;291;p11"/>
          <p:cNvSpPr/>
          <p:nvPr/>
        </p:nvSpPr>
        <p:spPr>
          <a:xfrm flipH="1" rot="10800000">
            <a:off x="645296" y="614825"/>
            <a:ext cx="2162700" cy="46800"/>
          </a:xfrm>
          <a:prstGeom prst="rect">
            <a:avLst/>
          </a:prstGeom>
          <a:solidFill>
            <a:srgbClr val="CEEAFD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 Ligh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2" name="Google Shape;292;p11"/>
          <p:cNvSpPr txBox="1"/>
          <p:nvPr/>
        </p:nvSpPr>
        <p:spPr>
          <a:xfrm>
            <a:off x="449564" y="4835700"/>
            <a:ext cx="133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rgbClr val="0034D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MAGÍSTER FULL-TIME</a:t>
            </a:r>
            <a:endParaRPr i="0" sz="800" u="none" cap="none" strike="noStrike">
              <a:solidFill>
                <a:srgbClr val="0034D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93" name="Google Shape;293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7313" y="2207850"/>
            <a:ext cx="1338675" cy="116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8" name="Google Shape;298;p12"/>
          <p:cNvCxnSpPr/>
          <p:nvPr/>
        </p:nvCxnSpPr>
        <p:spPr>
          <a:xfrm>
            <a:off x="1973266" y="1435125"/>
            <a:ext cx="23400" cy="24171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9" name="Google Shape;299;p12"/>
          <p:cNvSpPr/>
          <p:nvPr/>
        </p:nvSpPr>
        <p:spPr>
          <a:xfrm>
            <a:off x="2307967" y="1379397"/>
            <a:ext cx="40299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SOLICITUD DE ADMISIÓN CON TODOS LOS DATOS.</a:t>
            </a:r>
            <a:endParaRPr b="1"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Nombre completo, Rut, Email, celular, Dirección y comuna.</a:t>
            </a:r>
            <a:endParaRPr sz="10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Más recomendadores.</a:t>
            </a:r>
            <a:endParaRPr i="0" sz="10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00" name="Google Shape;300;p12"/>
          <p:cNvSpPr/>
          <p:nvPr/>
        </p:nvSpPr>
        <p:spPr>
          <a:xfrm>
            <a:off x="2307967" y="2183625"/>
            <a:ext cx="6376500" cy="16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LICENCIATURA</a:t>
            </a:r>
            <a:r>
              <a:rPr b="1"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Grado Académico.</a:t>
            </a:r>
            <a:endParaRPr sz="10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highlight>
                  <a:srgbClr val="FFFFFF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Información en la página de secretaría: </a:t>
            </a:r>
            <a:r>
              <a:rPr i="1" lang="en-US" sz="1100" u="sng">
                <a:solidFill>
                  <a:srgbClr val="0034D9"/>
                </a:solidFill>
                <a:highlight>
                  <a:srgbClr val="FFFFFF"/>
                </a:highlight>
                <a:latin typeface="Open Sans Medium"/>
                <a:ea typeface="Open Sans Medium"/>
                <a:cs typeface="Open Sans Medium"/>
                <a:sym typeface="Open Sans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https://secretariaestudios.fen.uchile.cl/procesos-academicos/titulacion</a:t>
            </a:r>
            <a:r>
              <a:rPr lang="en-US" sz="1100">
                <a:solidFill>
                  <a:schemeClr val="dk1"/>
                </a:solidFill>
                <a:highlight>
                  <a:srgbClr val="FFFFFF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  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Postulante de pregrado FEN:</a:t>
            </a:r>
            <a:r>
              <a:rPr lang="en-US" sz="1100">
                <a:solidFill>
                  <a:schemeClr val="dk1"/>
                </a:solidFill>
                <a:highlight>
                  <a:srgbClr val="FFFFFF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 Al momento de ingresar a Postgrado tendrán que tener su carpeta </a:t>
            </a:r>
            <a:r>
              <a:rPr lang="en-US" sz="1100">
                <a:solidFill>
                  <a:schemeClr val="dk1"/>
                </a:solidFill>
                <a:highlight>
                  <a:srgbClr val="FFFFFF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del</a:t>
            </a:r>
            <a:r>
              <a:rPr lang="en-US" sz="1100">
                <a:solidFill>
                  <a:schemeClr val="dk1"/>
                </a:solidFill>
                <a:highlight>
                  <a:srgbClr val="FFFFFF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 proceso de titulación abierta en Secretaría de Estudios.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highlight>
                  <a:srgbClr val="FFFFFF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Fecha tope de entrega de licenciatura: 30 de agosto 2024.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01" name="Google Shape;301;p12"/>
          <p:cNvSpPr/>
          <p:nvPr/>
        </p:nvSpPr>
        <p:spPr>
          <a:xfrm>
            <a:off x="2307961" y="3534439"/>
            <a:ext cx="61815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CERTIFICADO DE NOTAS</a:t>
            </a:r>
            <a:endParaRPr b="1"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Postulantes FEN:</a:t>
            </a:r>
            <a:r>
              <a:rPr i="0" lang="en-US" sz="10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Se puede obtener en forma interna</a:t>
            </a: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una vez cerrado el semestre con las notas.</a:t>
            </a:r>
            <a:endParaRPr i="0" sz="10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02" name="Google Shape;302;p12"/>
          <p:cNvSpPr/>
          <p:nvPr/>
        </p:nvSpPr>
        <p:spPr>
          <a:xfrm>
            <a:off x="7687333" y="36975"/>
            <a:ext cx="13920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134" y="258312"/>
            <a:ext cx="1444424" cy="2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2"/>
          <p:cNvSpPr txBox="1"/>
          <p:nvPr/>
        </p:nvSpPr>
        <p:spPr>
          <a:xfrm>
            <a:off x="558849" y="706900"/>
            <a:ext cx="337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>
                <a:solidFill>
                  <a:srgbClr val="3B78D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Antecedentes para postular</a:t>
            </a:r>
            <a:endParaRPr sz="1600">
              <a:solidFill>
                <a:srgbClr val="3B78D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496030" y="241300"/>
            <a:ext cx="3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1900">
                <a:solidFill>
                  <a:srgbClr val="0034D9"/>
                </a:solidFill>
                <a:latin typeface="Poppins"/>
                <a:ea typeface="Poppins"/>
                <a:cs typeface="Poppins"/>
                <a:sym typeface="Poppins"/>
              </a:rPr>
              <a:t>POSTULACIÓN</a:t>
            </a:r>
            <a:endParaRPr b="1" i="0" sz="1700" u="none" cap="none" strike="noStrike">
              <a:solidFill>
                <a:srgbClr val="0034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6" name="Google Shape;306;p12"/>
          <p:cNvSpPr/>
          <p:nvPr/>
        </p:nvSpPr>
        <p:spPr>
          <a:xfrm flipH="1" rot="10800000">
            <a:off x="645296" y="614825"/>
            <a:ext cx="2162700" cy="46800"/>
          </a:xfrm>
          <a:prstGeom prst="rect">
            <a:avLst/>
          </a:prstGeom>
          <a:solidFill>
            <a:srgbClr val="CEEAFD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 Ligh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7" name="Google Shape;307;p12"/>
          <p:cNvSpPr txBox="1"/>
          <p:nvPr/>
        </p:nvSpPr>
        <p:spPr>
          <a:xfrm>
            <a:off x="449564" y="4835700"/>
            <a:ext cx="133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rgbClr val="0034D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MAGÍSTER FULL-TIME</a:t>
            </a:r>
            <a:endParaRPr i="0" sz="800" u="none" cap="none" strike="noStrike">
              <a:solidFill>
                <a:srgbClr val="0034D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08" name="Google Shape;30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9763" y="1361309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2"/>
          <p:cNvSpPr txBox="1"/>
          <p:nvPr/>
        </p:nvSpPr>
        <p:spPr>
          <a:xfrm>
            <a:off x="1855425" y="1435717"/>
            <a:ext cx="207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1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10" name="Google Shape;310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5063" y="2246013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2"/>
          <p:cNvSpPr txBox="1"/>
          <p:nvPr/>
        </p:nvSpPr>
        <p:spPr>
          <a:xfrm>
            <a:off x="1830242" y="2320421"/>
            <a:ext cx="207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1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12" name="Google Shape;312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8668" y="3534529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2"/>
          <p:cNvSpPr txBox="1"/>
          <p:nvPr/>
        </p:nvSpPr>
        <p:spPr>
          <a:xfrm>
            <a:off x="1930046" y="3608938"/>
            <a:ext cx="207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1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8" name="Google Shape;318;p13"/>
          <p:cNvCxnSpPr/>
          <p:nvPr/>
        </p:nvCxnSpPr>
        <p:spPr>
          <a:xfrm>
            <a:off x="1930917" y="1413296"/>
            <a:ext cx="3300" cy="23340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9" name="Google Shape;319;p13"/>
          <p:cNvSpPr/>
          <p:nvPr/>
        </p:nvSpPr>
        <p:spPr>
          <a:xfrm>
            <a:off x="2418400" y="1338416"/>
            <a:ext cx="5509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RANKING DE EGRESO</a:t>
            </a:r>
            <a:endParaRPr b="1"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FEN:</a:t>
            </a:r>
            <a:r>
              <a:rPr b="1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i="0" lang="en-US" sz="10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 manera interna se puede obtener.</a:t>
            </a:r>
            <a:endParaRPr i="0" sz="10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20" name="Google Shape;320;p13"/>
          <p:cNvSpPr/>
          <p:nvPr/>
        </p:nvSpPr>
        <p:spPr>
          <a:xfrm>
            <a:off x="2412204" y="2028724"/>
            <a:ext cx="5522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CURRÍCULUM </a:t>
            </a:r>
            <a:r>
              <a:rPr b="1"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VITAE ACTUALIZADO</a:t>
            </a:r>
            <a:endParaRPr b="1"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Detallar experiencia relevante actualizado.</a:t>
            </a:r>
            <a:endParaRPr i="0" sz="10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Detallar actividades.	</a:t>
            </a:r>
            <a:endParaRPr i="0" sz="10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21" name="Google Shape;321;p13"/>
          <p:cNvSpPr/>
          <p:nvPr/>
        </p:nvSpPr>
        <p:spPr>
          <a:xfrm>
            <a:off x="2412200" y="2770633"/>
            <a:ext cx="5509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CARTA DE INTERÉS PERSONAL.</a:t>
            </a:r>
            <a:r>
              <a:rPr i="0" lang="en-US" sz="10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Formato libre.</a:t>
            </a:r>
            <a:endParaRPr i="0" sz="10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Breve ensayo de su interés en el programa y expectativas de su futuro profesional. 	     </a:t>
            </a:r>
            <a:endParaRPr i="0" sz="10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22" name="Google Shape;322;p13"/>
          <p:cNvSpPr/>
          <p:nvPr/>
        </p:nvSpPr>
        <p:spPr>
          <a:xfrm>
            <a:off x="2412200" y="3512541"/>
            <a:ext cx="55221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FOTO DIGITAL: </a:t>
            </a: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Características:</a:t>
            </a:r>
            <a:endParaRPr i="0" sz="10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fondo blanco, clara y legible.</a:t>
            </a:r>
            <a:endParaRPr i="0" sz="10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Formato: JPG, JPEG, PNG. Resolución mínima: 640x480</a:t>
            </a:r>
            <a:endParaRPr i="0" sz="10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7687333" y="36975"/>
            <a:ext cx="13920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4" name="Google Shape;32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1134" y="258312"/>
            <a:ext cx="1444424" cy="2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3"/>
          <p:cNvSpPr txBox="1"/>
          <p:nvPr/>
        </p:nvSpPr>
        <p:spPr>
          <a:xfrm>
            <a:off x="558849" y="706900"/>
            <a:ext cx="337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>
                <a:solidFill>
                  <a:srgbClr val="3B78D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Antecedentes para postular</a:t>
            </a:r>
            <a:endParaRPr sz="1600">
              <a:solidFill>
                <a:srgbClr val="3B78D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26" name="Google Shape;326;p13"/>
          <p:cNvSpPr/>
          <p:nvPr/>
        </p:nvSpPr>
        <p:spPr>
          <a:xfrm>
            <a:off x="496030" y="241300"/>
            <a:ext cx="3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1900">
                <a:solidFill>
                  <a:srgbClr val="0034D9"/>
                </a:solidFill>
                <a:latin typeface="Poppins"/>
                <a:ea typeface="Poppins"/>
                <a:cs typeface="Poppins"/>
                <a:sym typeface="Poppins"/>
              </a:rPr>
              <a:t>POSTULACIÓN</a:t>
            </a:r>
            <a:endParaRPr b="1" i="0" sz="1700" u="none" cap="none" strike="noStrike">
              <a:solidFill>
                <a:srgbClr val="0034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7" name="Google Shape;327;p13"/>
          <p:cNvSpPr/>
          <p:nvPr/>
        </p:nvSpPr>
        <p:spPr>
          <a:xfrm flipH="1" rot="10800000">
            <a:off x="645296" y="614825"/>
            <a:ext cx="2162700" cy="46800"/>
          </a:xfrm>
          <a:prstGeom prst="rect">
            <a:avLst/>
          </a:prstGeom>
          <a:solidFill>
            <a:srgbClr val="CEEAFD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 Ligh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28" name="Google Shape;328;p13"/>
          <p:cNvSpPr txBox="1"/>
          <p:nvPr/>
        </p:nvSpPr>
        <p:spPr>
          <a:xfrm>
            <a:off x="449564" y="4835700"/>
            <a:ext cx="133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rgbClr val="0034D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MAGÍSTER FULL-TIME</a:t>
            </a:r>
            <a:endParaRPr i="0" sz="800" u="none" cap="none" strike="noStrike">
              <a:solidFill>
                <a:srgbClr val="0034D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29" name="Google Shape;32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2463" y="1344683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3"/>
          <p:cNvSpPr txBox="1"/>
          <p:nvPr/>
        </p:nvSpPr>
        <p:spPr>
          <a:xfrm>
            <a:off x="1772893" y="1419091"/>
            <a:ext cx="207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b="1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1" name="Google Shape;33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2463" y="2080883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3"/>
          <p:cNvSpPr txBox="1"/>
          <p:nvPr/>
        </p:nvSpPr>
        <p:spPr>
          <a:xfrm>
            <a:off x="1778014" y="2155291"/>
            <a:ext cx="207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b="1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3" name="Google Shape;33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2463" y="2773258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3"/>
          <p:cNvSpPr txBox="1"/>
          <p:nvPr/>
        </p:nvSpPr>
        <p:spPr>
          <a:xfrm>
            <a:off x="1778014" y="2847666"/>
            <a:ext cx="207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 b="1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5" name="Google Shape;33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2463" y="3509320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3"/>
          <p:cNvSpPr txBox="1"/>
          <p:nvPr/>
        </p:nvSpPr>
        <p:spPr>
          <a:xfrm>
            <a:off x="1793377" y="3583728"/>
            <a:ext cx="207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7</a:t>
            </a:r>
            <a:endParaRPr b="1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 txBox="1"/>
          <p:nvPr/>
        </p:nvSpPr>
        <p:spPr>
          <a:xfrm>
            <a:off x="2401835" y="1832121"/>
            <a:ext cx="6392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CARTAS DE RECOMENDACIÓN</a:t>
            </a:r>
            <a:endParaRPr b="1"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Dos recomendadores con nombres y emails ya sean académicos o jefes laborales. El recomendante debe llenar el formulario electrónico a través del link que le será enviado por la Escuela de Postgrado</a:t>
            </a: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</a:t>
            </a:r>
            <a:r>
              <a:rPr i="0" lang="en-US" sz="10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i="0" lang="en-US" sz="1000" u="none" cap="none" strike="noStrike">
                <a:solidFill>
                  <a:srgbClr val="0034D9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epostg</a:t>
            </a:r>
            <a:r>
              <a:rPr lang="en-US" sz="1000">
                <a:solidFill>
                  <a:srgbClr val="0034D9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rado@fen.uchile.cl</a:t>
            </a:r>
            <a:endParaRPr i="0" sz="1000" u="none" cap="none" strike="noStrike">
              <a:solidFill>
                <a:srgbClr val="0034D9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42" name="Google Shape;342;p14"/>
          <p:cNvSpPr/>
          <p:nvPr/>
        </p:nvSpPr>
        <p:spPr>
          <a:xfrm>
            <a:off x="2420225" y="2683653"/>
            <a:ext cx="64953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SOLICITUD DE HOMOLOGACIÓN DE CURSOS</a:t>
            </a:r>
            <a:endParaRPr b="1"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Llenar formulario de reconocimiento académico: El comité evaluará cada caso en forma particular. CFB más los cursos del Magíster que hayan articulado.</a:t>
            </a:r>
            <a:endParaRPr i="0" sz="10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43" name="Google Shape;343;p14"/>
          <p:cNvSpPr/>
          <p:nvPr/>
        </p:nvSpPr>
        <p:spPr>
          <a:xfrm>
            <a:off x="2481233" y="3433388"/>
            <a:ext cx="63732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FORMULARIO DE BECA: 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Medium"/>
              <a:buChar char="●"/>
            </a:pP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Excelencia académica y/o situación socioeconómica.</a:t>
            </a:r>
            <a:endParaRPr sz="10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Medium"/>
              <a:buChar char="●"/>
            </a:pP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Se puede postular a una o ambas.</a:t>
            </a:r>
            <a:endParaRPr sz="10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Medium"/>
              <a:buChar char="●"/>
            </a:pP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Por cada 1% son 5 horas de trabajo en la Escuela de Postgrado.</a:t>
            </a:r>
            <a:endParaRPr sz="10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Medium"/>
              <a:buChar char="●"/>
            </a:pPr>
            <a:r>
              <a:rPr lang="en-US" sz="1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Para titularse debe quedar retribuido el pago de beca.</a:t>
            </a:r>
            <a:endParaRPr sz="10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 u="sng">
              <a:solidFill>
                <a:schemeClr val="dk1"/>
              </a:solidFill>
              <a:highlight>
                <a:srgbClr val="FFFFFF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</a:t>
            </a:r>
            <a:endParaRPr i="0" sz="10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44" name="Google Shape;344;p14"/>
          <p:cNvSpPr/>
          <p:nvPr/>
        </p:nvSpPr>
        <p:spPr>
          <a:xfrm>
            <a:off x="2420225" y="1349800"/>
            <a:ext cx="6239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FOTOCOPIA CÉDULA DE IDENTIDAD VI</a:t>
            </a:r>
            <a:r>
              <a:rPr b="1"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GENTE (POR </a:t>
            </a:r>
            <a:r>
              <a:rPr b="1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AMBOS LADOS)</a:t>
            </a:r>
            <a:endParaRPr b="1"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p14"/>
          <p:cNvSpPr/>
          <p:nvPr/>
        </p:nvSpPr>
        <p:spPr>
          <a:xfrm>
            <a:off x="7687333" y="36975"/>
            <a:ext cx="13920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6" name="Google Shape;34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1134" y="258312"/>
            <a:ext cx="1444424" cy="2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4"/>
          <p:cNvSpPr txBox="1"/>
          <p:nvPr/>
        </p:nvSpPr>
        <p:spPr>
          <a:xfrm>
            <a:off x="558849" y="706900"/>
            <a:ext cx="337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>
                <a:solidFill>
                  <a:srgbClr val="3B78D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Antecedentes para postular</a:t>
            </a:r>
            <a:endParaRPr sz="1600">
              <a:solidFill>
                <a:srgbClr val="3B78D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48" name="Google Shape;348;p14"/>
          <p:cNvSpPr/>
          <p:nvPr/>
        </p:nvSpPr>
        <p:spPr>
          <a:xfrm>
            <a:off x="496030" y="241300"/>
            <a:ext cx="3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1900">
                <a:solidFill>
                  <a:srgbClr val="0034D9"/>
                </a:solidFill>
                <a:latin typeface="Poppins"/>
                <a:ea typeface="Poppins"/>
                <a:cs typeface="Poppins"/>
                <a:sym typeface="Poppins"/>
              </a:rPr>
              <a:t>POSTULACIÓN</a:t>
            </a:r>
            <a:endParaRPr b="1" i="0" sz="1700" u="none" cap="none" strike="noStrike">
              <a:solidFill>
                <a:srgbClr val="0034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9" name="Google Shape;349;p14"/>
          <p:cNvSpPr/>
          <p:nvPr/>
        </p:nvSpPr>
        <p:spPr>
          <a:xfrm flipH="1" rot="10800000">
            <a:off x="645296" y="614825"/>
            <a:ext cx="2162700" cy="46800"/>
          </a:xfrm>
          <a:prstGeom prst="rect">
            <a:avLst/>
          </a:prstGeom>
          <a:solidFill>
            <a:srgbClr val="CEEAFD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 Ligh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50" name="Google Shape;350;p14"/>
          <p:cNvSpPr txBox="1"/>
          <p:nvPr/>
        </p:nvSpPr>
        <p:spPr>
          <a:xfrm>
            <a:off x="449564" y="4835700"/>
            <a:ext cx="133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rgbClr val="0034D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MAGÍSTER FULL-TIME</a:t>
            </a:r>
            <a:endParaRPr i="0" sz="800" u="none" cap="none" strike="noStrike">
              <a:solidFill>
                <a:srgbClr val="0034D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351" name="Google Shape;351;p14"/>
          <p:cNvCxnSpPr/>
          <p:nvPr/>
        </p:nvCxnSpPr>
        <p:spPr>
          <a:xfrm>
            <a:off x="1930917" y="1432404"/>
            <a:ext cx="3300" cy="23340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52" name="Google Shape;35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2463" y="1321649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4"/>
          <p:cNvSpPr txBox="1"/>
          <p:nvPr/>
        </p:nvSpPr>
        <p:spPr>
          <a:xfrm>
            <a:off x="1779373" y="1396057"/>
            <a:ext cx="207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b="1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54" name="Google Shape;35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2463" y="1860092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4"/>
          <p:cNvSpPr txBox="1"/>
          <p:nvPr/>
        </p:nvSpPr>
        <p:spPr>
          <a:xfrm>
            <a:off x="1778014" y="1934500"/>
            <a:ext cx="207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9</a:t>
            </a:r>
            <a:endParaRPr b="1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56" name="Google Shape;35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2463" y="2698387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4"/>
          <p:cNvSpPr txBox="1"/>
          <p:nvPr/>
        </p:nvSpPr>
        <p:spPr>
          <a:xfrm>
            <a:off x="1752107" y="2772796"/>
            <a:ext cx="400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  <a:endParaRPr b="1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58" name="Google Shape;3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2463" y="3458603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4"/>
          <p:cNvSpPr txBox="1"/>
          <p:nvPr/>
        </p:nvSpPr>
        <p:spPr>
          <a:xfrm>
            <a:off x="1773937" y="3533012"/>
            <a:ext cx="400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11</a:t>
            </a:r>
            <a:endParaRPr b="1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15"/>
          <p:cNvGrpSpPr/>
          <p:nvPr/>
        </p:nvGrpSpPr>
        <p:grpSpPr>
          <a:xfrm>
            <a:off x="988825" y="1697669"/>
            <a:ext cx="891000" cy="891000"/>
            <a:chOff x="988825" y="1697669"/>
            <a:chExt cx="891000" cy="891000"/>
          </a:xfrm>
        </p:grpSpPr>
        <p:sp>
          <p:nvSpPr>
            <p:cNvPr id="365" name="Google Shape;365;p15"/>
            <p:cNvSpPr/>
            <p:nvPr/>
          </p:nvSpPr>
          <p:spPr>
            <a:xfrm>
              <a:off x="988825" y="1697669"/>
              <a:ext cx="891000" cy="891000"/>
            </a:xfrm>
            <a:prstGeom prst="ellipse">
              <a:avLst/>
            </a:prstGeom>
            <a:solidFill>
              <a:srgbClr val="CEEA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5"/>
            <p:cNvSpPr txBox="1"/>
            <p:nvPr/>
          </p:nvSpPr>
          <p:spPr>
            <a:xfrm>
              <a:off x="1252375" y="1931819"/>
              <a:ext cx="3639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1" i="0" lang="en-US" sz="2700" u="none" cap="none" strike="noStrike">
                  <a:solidFill>
                    <a:srgbClr val="0135E1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b="1" i="0" sz="1200" u="none" cap="none" strike="noStrike">
                <a:solidFill>
                  <a:srgbClr val="0135E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67" name="Google Shape;367;p15"/>
          <p:cNvSpPr/>
          <p:nvPr/>
        </p:nvSpPr>
        <p:spPr>
          <a:xfrm>
            <a:off x="629575" y="2765300"/>
            <a:ext cx="1609500" cy="10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Estudio de los antecedentes del postulante por parte del Comité Académico.</a:t>
            </a:r>
            <a:endParaRPr i="0" sz="11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19685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None/>
            </a:pPr>
            <a:r>
              <a:t/>
            </a:r>
            <a:endParaRPr i="0" sz="2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19685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None/>
            </a:pPr>
            <a:r>
              <a:t/>
            </a:r>
            <a:endParaRPr i="0" sz="2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68" name="Google Shape;368;p15"/>
          <p:cNvSpPr txBox="1"/>
          <p:nvPr/>
        </p:nvSpPr>
        <p:spPr>
          <a:xfrm>
            <a:off x="2721950" y="2765300"/>
            <a:ext cx="17607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Prueba de conocimientos generales y lógica.</a:t>
            </a:r>
            <a:endParaRPr i="0" sz="11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69" name="Google Shape;369;p15"/>
          <p:cNvSpPr txBox="1"/>
          <p:nvPr/>
        </p:nvSpPr>
        <p:spPr>
          <a:xfrm>
            <a:off x="5268200" y="2765300"/>
            <a:ext cx="10041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685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i="0" sz="2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Entrevista</a:t>
            </a:r>
            <a:endParaRPr sz="11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personal.</a:t>
            </a:r>
            <a:endParaRPr i="0" sz="11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70" name="Google Shape;370;p15"/>
          <p:cNvSpPr txBox="1"/>
          <p:nvPr/>
        </p:nvSpPr>
        <p:spPr>
          <a:xfrm>
            <a:off x="6946975" y="2765300"/>
            <a:ext cx="19005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Fase de decisión que podrá incluir la admisión, admisión condicional o no aceptación al programa.</a:t>
            </a:r>
            <a:endParaRPr i="0" sz="11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71" name="Google Shape;371;p15"/>
          <p:cNvSpPr/>
          <p:nvPr/>
        </p:nvSpPr>
        <p:spPr>
          <a:xfrm>
            <a:off x="7687333" y="36975"/>
            <a:ext cx="13920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2" name="Google Shape;3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1134" y="258312"/>
            <a:ext cx="1444424" cy="2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5"/>
          <p:cNvSpPr txBox="1"/>
          <p:nvPr/>
        </p:nvSpPr>
        <p:spPr>
          <a:xfrm>
            <a:off x="558849" y="706900"/>
            <a:ext cx="337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>
                <a:solidFill>
                  <a:srgbClr val="3B78D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Proceso postulación</a:t>
            </a:r>
            <a:endParaRPr sz="1600">
              <a:solidFill>
                <a:srgbClr val="3B78D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74" name="Google Shape;374;p15"/>
          <p:cNvSpPr/>
          <p:nvPr/>
        </p:nvSpPr>
        <p:spPr>
          <a:xfrm>
            <a:off x="496030" y="241300"/>
            <a:ext cx="3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1900">
                <a:solidFill>
                  <a:srgbClr val="0034D9"/>
                </a:solidFill>
                <a:latin typeface="Poppins"/>
                <a:ea typeface="Poppins"/>
                <a:cs typeface="Poppins"/>
                <a:sym typeface="Poppins"/>
              </a:rPr>
              <a:t>POSTULACIÓN</a:t>
            </a:r>
            <a:endParaRPr b="1" i="0" sz="1700" u="none" cap="none" strike="noStrike">
              <a:solidFill>
                <a:srgbClr val="0034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5" name="Google Shape;375;p15"/>
          <p:cNvSpPr/>
          <p:nvPr/>
        </p:nvSpPr>
        <p:spPr>
          <a:xfrm flipH="1" rot="10800000">
            <a:off x="645296" y="614825"/>
            <a:ext cx="2162700" cy="46800"/>
          </a:xfrm>
          <a:prstGeom prst="rect">
            <a:avLst/>
          </a:prstGeom>
          <a:solidFill>
            <a:srgbClr val="CEEAFD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 Ligh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76" name="Google Shape;376;p15"/>
          <p:cNvSpPr txBox="1"/>
          <p:nvPr/>
        </p:nvSpPr>
        <p:spPr>
          <a:xfrm>
            <a:off x="449564" y="4835700"/>
            <a:ext cx="133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rgbClr val="0034D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MAGÍSTER FULL-TIME</a:t>
            </a:r>
            <a:endParaRPr i="0" sz="800" u="none" cap="none" strike="noStrike">
              <a:solidFill>
                <a:srgbClr val="0034D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77" name="Google Shape;3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2083" y="1956354"/>
            <a:ext cx="332450" cy="373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0049" y="1956354"/>
            <a:ext cx="332450" cy="373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8015" y="1956354"/>
            <a:ext cx="332450" cy="373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0" name="Google Shape;380;p15"/>
          <p:cNvGrpSpPr/>
          <p:nvPr/>
        </p:nvGrpSpPr>
        <p:grpSpPr>
          <a:xfrm>
            <a:off x="3156791" y="1697669"/>
            <a:ext cx="891000" cy="891000"/>
            <a:chOff x="3004375" y="1697669"/>
            <a:chExt cx="891000" cy="891000"/>
          </a:xfrm>
        </p:grpSpPr>
        <p:sp>
          <p:nvSpPr>
            <p:cNvPr id="381" name="Google Shape;381;p15"/>
            <p:cNvSpPr/>
            <p:nvPr/>
          </p:nvSpPr>
          <p:spPr>
            <a:xfrm>
              <a:off x="3004375" y="1697669"/>
              <a:ext cx="891000" cy="891000"/>
            </a:xfrm>
            <a:prstGeom prst="ellipse">
              <a:avLst/>
            </a:prstGeom>
            <a:solidFill>
              <a:srgbClr val="3B7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5"/>
            <p:cNvSpPr txBox="1"/>
            <p:nvPr/>
          </p:nvSpPr>
          <p:spPr>
            <a:xfrm>
              <a:off x="3267925" y="1931819"/>
              <a:ext cx="3639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1" lang="en-US" sz="2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83" name="Google Shape;383;p15"/>
          <p:cNvGrpSpPr/>
          <p:nvPr/>
        </p:nvGrpSpPr>
        <p:grpSpPr>
          <a:xfrm>
            <a:off x="5324757" y="1697669"/>
            <a:ext cx="891000" cy="891000"/>
            <a:chOff x="5207350" y="1697669"/>
            <a:chExt cx="891000" cy="891000"/>
          </a:xfrm>
        </p:grpSpPr>
        <p:sp>
          <p:nvSpPr>
            <p:cNvPr id="384" name="Google Shape;384;p15"/>
            <p:cNvSpPr/>
            <p:nvPr/>
          </p:nvSpPr>
          <p:spPr>
            <a:xfrm>
              <a:off x="5207350" y="1697669"/>
              <a:ext cx="891000" cy="891000"/>
            </a:xfrm>
            <a:prstGeom prst="ellipse">
              <a:avLst/>
            </a:prstGeom>
            <a:solidFill>
              <a:srgbClr val="0034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5"/>
            <p:cNvSpPr txBox="1"/>
            <p:nvPr/>
          </p:nvSpPr>
          <p:spPr>
            <a:xfrm>
              <a:off x="5470900" y="1931819"/>
              <a:ext cx="3639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1" lang="en-US" sz="2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86" name="Google Shape;386;p15"/>
          <p:cNvGrpSpPr/>
          <p:nvPr/>
        </p:nvGrpSpPr>
        <p:grpSpPr>
          <a:xfrm>
            <a:off x="7451725" y="1697660"/>
            <a:ext cx="891000" cy="891000"/>
            <a:chOff x="7492723" y="1697660"/>
            <a:chExt cx="891000" cy="891000"/>
          </a:xfrm>
        </p:grpSpPr>
        <p:pic>
          <p:nvPicPr>
            <p:cNvPr id="387" name="Google Shape;387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492723" y="1697660"/>
              <a:ext cx="891000" cy="89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Google Shape;388;p15"/>
            <p:cNvSpPr txBox="1"/>
            <p:nvPr/>
          </p:nvSpPr>
          <p:spPr>
            <a:xfrm>
              <a:off x="7756275" y="1931819"/>
              <a:ext cx="3639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1" lang="en-US" sz="2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  <a:endParaRPr b="1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/>
          <p:nvPr/>
        </p:nvSpPr>
        <p:spPr>
          <a:xfrm>
            <a:off x="5286175" y="1998975"/>
            <a:ext cx="32388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i="0" lang="en-US" sz="3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PROCESO</a:t>
            </a:r>
            <a:r>
              <a:rPr b="0" i="0" lang="en-US" sz="3000" u="none" cap="none" strike="noStrik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</a:t>
            </a:r>
            <a:r>
              <a:rPr lang="en-US" sz="21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DE</a:t>
            </a:r>
            <a:endParaRPr b="0" i="0" sz="2100" u="none" cap="none" strike="noStrike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5505477" y="2430600"/>
            <a:ext cx="31443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ARTICULACIÓN</a:t>
            </a:r>
            <a:endParaRPr b="0" i="0" sz="3200" u="none" cap="none" strike="noStrike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72" name="Google Shape;7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1249" y="289000"/>
            <a:ext cx="1572900" cy="2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"/>
          <p:cNvSpPr/>
          <p:nvPr/>
        </p:nvSpPr>
        <p:spPr>
          <a:xfrm>
            <a:off x="2219117" y="1475774"/>
            <a:ext cx="4572000" cy="25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-US" sz="19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Natalia Garrido</a:t>
            </a:r>
            <a:endParaRPr i="0" sz="19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n-US" sz="13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Ejecutiva de Admisión </a:t>
            </a:r>
            <a:r>
              <a:rPr lang="en-US" sz="1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Full Time</a:t>
            </a:r>
            <a:endParaRPr i="0" sz="1300" u="none" cap="none" strike="noStrike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1" lang="en-US" sz="1200" u="sng" cap="none" strike="noStrike">
                <a:solidFill>
                  <a:srgbClr val="0034D9"/>
                </a:solidFill>
                <a:latin typeface="Poppins Medium"/>
                <a:ea typeface="Poppins Medium"/>
                <a:cs typeface="Poppins Medium"/>
                <a:sym typeface="Poppins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nagarrido@fen.uchile.cl</a:t>
            </a:r>
            <a:endParaRPr sz="12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Edificio Z, 1er piso. </a:t>
            </a:r>
            <a:br>
              <a:rPr lang="en-US"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endParaRPr sz="12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Admisiones Programas Full Time</a:t>
            </a:r>
            <a:endParaRPr sz="12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Atención presencial:</a:t>
            </a:r>
            <a:endParaRPr sz="12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Medium"/>
              <a:buChar char="●"/>
            </a:pPr>
            <a:r>
              <a:rPr b="1" lang="en-US" sz="1200">
                <a:solidFill>
                  <a:srgbClr val="0034D9"/>
                </a:solidFill>
                <a:latin typeface="Poppins"/>
                <a:ea typeface="Poppins"/>
                <a:cs typeface="Poppins"/>
                <a:sym typeface="Poppins"/>
              </a:rPr>
              <a:t>Martes:</a:t>
            </a:r>
            <a:r>
              <a:rPr lang="en-US"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15.00 a 17:00 hrs pm</a:t>
            </a:r>
            <a:endParaRPr sz="12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Medium"/>
              <a:buChar char="●"/>
            </a:pPr>
            <a:r>
              <a:rPr b="1" lang="en-US" sz="1200">
                <a:solidFill>
                  <a:srgbClr val="0034D9"/>
                </a:solidFill>
                <a:latin typeface="Poppins"/>
                <a:ea typeface="Poppins"/>
                <a:cs typeface="Poppins"/>
                <a:sym typeface="Poppins"/>
              </a:rPr>
              <a:t>Miércoles:</a:t>
            </a:r>
            <a:r>
              <a:rPr lang="en-US"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15:00 a 17:00 hrs pm.</a:t>
            </a:r>
            <a:endParaRPr sz="12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Medium"/>
              <a:buChar char="●"/>
            </a:pPr>
            <a:r>
              <a:rPr b="1" lang="en-US" sz="1200">
                <a:solidFill>
                  <a:srgbClr val="0034D9"/>
                </a:solidFill>
                <a:latin typeface="Poppins"/>
                <a:ea typeface="Poppins"/>
                <a:cs typeface="Poppins"/>
                <a:sym typeface="Poppins"/>
              </a:rPr>
              <a:t>Viernes:</a:t>
            </a:r>
            <a:r>
              <a:rPr lang="en-US"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10.00 a 12.00 hrs.</a:t>
            </a:r>
            <a:endParaRPr sz="12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94" name="Google Shape;394;p16"/>
          <p:cNvSpPr/>
          <p:nvPr/>
        </p:nvSpPr>
        <p:spPr>
          <a:xfrm>
            <a:off x="7687333" y="36975"/>
            <a:ext cx="13920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5" name="Google Shape;3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134" y="258312"/>
            <a:ext cx="1444424" cy="2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6"/>
          <p:cNvSpPr txBox="1"/>
          <p:nvPr/>
        </p:nvSpPr>
        <p:spPr>
          <a:xfrm>
            <a:off x="558850" y="706900"/>
            <a:ext cx="139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>
                <a:solidFill>
                  <a:srgbClr val="3B78D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Contacto</a:t>
            </a:r>
            <a:endParaRPr sz="1600">
              <a:solidFill>
                <a:srgbClr val="3B78D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97" name="Google Shape;397;p16"/>
          <p:cNvSpPr/>
          <p:nvPr/>
        </p:nvSpPr>
        <p:spPr>
          <a:xfrm>
            <a:off x="496026" y="241300"/>
            <a:ext cx="257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1900">
                <a:solidFill>
                  <a:srgbClr val="0034D9"/>
                </a:solidFill>
                <a:latin typeface="Poppins"/>
                <a:ea typeface="Poppins"/>
                <a:cs typeface="Poppins"/>
                <a:sym typeface="Poppins"/>
              </a:rPr>
              <a:t>POSTULACIÓN</a:t>
            </a:r>
            <a:endParaRPr b="1" i="0" sz="1700" u="none" cap="none" strike="noStrike">
              <a:solidFill>
                <a:srgbClr val="0034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8" name="Google Shape;398;p16"/>
          <p:cNvSpPr/>
          <p:nvPr/>
        </p:nvSpPr>
        <p:spPr>
          <a:xfrm flipH="1" rot="10800000">
            <a:off x="645296" y="614825"/>
            <a:ext cx="2162700" cy="46800"/>
          </a:xfrm>
          <a:prstGeom prst="rect">
            <a:avLst/>
          </a:prstGeom>
          <a:solidFill>
            <a:srgbClr val="CEEAFD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 Ligh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99" name="Google Shape;399;p16"/>
          <p:cNvSpPr txBox="1"/>
          <p:nvPr/>
        </p:nvSpPr>
        <p:spPr>
          <a:xfrm>
            <a:off x="449564" y="4835700"/>
            <a:ext cx="133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rgbClr val="0034D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MAGÍSTER FULL-TIME</a:t>
            </a:r>
            <a:endParaRPr i="0" sz="800" u="none" cap="none" strike="noStrike">
              <a:solidFill>
                <a:srgbClr val="0034D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400" name="Google Shape;40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7247" y="1919500"/>
            <a:ext cx="1232150" cy="13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7"/>
          <p:cNvSpPr/>
          <p:nvPr/>
        </p:nvSpPr>
        <p:spPr>
          <a:xfrm>
            <a:off x="731729" y="1863346"/>
            <a:ext cx="339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800" u="none" cap="none" strike="noStrike">
                <a:solidFill>
                  <a:srgbClr val="0034D9"/>
                </a:solidFill>
                <a:latin typeface="Poppins"/>
                <a:ea typeface="Poppins"/>
                <a:cs typeface="Poppins"/>
                <a:sym typeface="Poppins"/>
              </a:rPr>
              <a:t>¡SÍGUENOS EN NUESTRAS</a:t>
            </a:r>
            <a:endParaRPr b="1" sz="1800">
              <a:solidFill>
                <a:srgbClr val="0034D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800" u="none" cap="none" strike="noStrike">
                <a:solidFill>
                  <a:srgbClr val="0034D9"/>
                </a:solidFill>
                <a:latin typeface="Poppins"/>
                <a:ea typeface="Poppins"/>
                <a:cs typeface="Poppins"/>
                <a:sym typeface="Poppins"/>
              </a:rPr>
              <a:t>REDES SOCIALES!</a:t>
            </a:r>
            <a:endParaRPr b="1" i="0" sz="1600" u="none" cap="none" strike="noStrike">
              <a:solidFill>
                <a:srgbClr val="0034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06" name="Google Shape;4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3942" y="346250"/>
            <a:ext cx="2501500" cy="44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7"/>
          <p:cNvSpPr/>
          <p:nvPr/>
        </p:nvSpPr>
        <p:spPr>
          <a:xfrm>
            <a:off x="7687333" y="36975"/>
            <a:ext cx="13920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7"/>
          <p:cNvSpPr txBox="1"/>
          <p:nvPr/>
        </p:nvSpPr>
        <p:spPr>
          <a:xfrm>
            <a:off x="449564" y="4835700"/>
            <a:ext cx="133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rgbClr val="0034D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MAGÍSTER FULL-TIME</a:t>
            </a:r>
            <a:endParaRPr i="0" sz="800" u="none" cap="none" strike="noStrike">
              <a:solidFill>
                <a:srgbClr val="0034D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09" name="Google Shape;409;p17"/>
          <p:cNvSpPr/>
          <p:nvPr/>
        </p:nvSpPr>
        <p:spPr>
          <a:xfrm flipH="1" rot="10800000">
            <a:off x="841000" y="2570925"/>
            <a:ext cx="1989000" cy="46800"/>
          </a:xfrm>
          <a:prstGeom prst="rect">
            <a:avLst/>
          </a:prstGeom>
          <a:solidFill>
            <a:srgbClr val="CEEAFD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 Ligh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10" name="Google Shape;4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134" y="258312"/>
            <a:ext cx="1444424" cy="2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06eeb6af22_2_145"/>
          <p:cNvSpPr txBox="1"/>
          <p:nvPr/>
        </p:nvSpPr>
        <p:spPr>
          <a:xfrm>
            <a:off x="588450" y="348600"/>
            <a:ext cx="33216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34D9"/>
                </a:solidFill>
                <a:latin typeface="Montserrat"/>
                <a:ea typeface="Montserrat"/>
                <a:cs typeface="Montserrat"/>
                <a:sym typeface="Montserrat"/>
              </a:rPr>
              <a:t>guía</a:t>
            </a:r>
            <a:endParaRPr b="1" sz="2000">
              <a:solidFill>
                <a:srgbClr val="0034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15B"/>
              </a:buClr>
              <a:buSzPts val="3400"/>
              <a:buFont typeface="Montserrat"/>
              <a:buNone/>
            </a:pPr>
            <a:r>
              <a:rPr b="1" lang="en-US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ARTICULACIÓN</a:t>
            </a:r>
            <a:endParaRPr b="1" sz="3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g306eeb6af22_2_145"/>
          <p:cNvSpPr txBox="1"/>
          <p:nvPr/>
        </p:nvSpPr>
        <p:spPr>
          <a:xfrm>
            <a:off x="5844600" y="1704800"/>
            <a:ext cx="1729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3B78DB"/>
                </a:solidFill>
                <a:latin typeface="Montserrat"/>
                <a:ea typeface="Montserrat"/>
                <a:cs typeface="Montserrat"/>
                <a:sym typeface="Montserrat"/>
              </a:rPr>
              <a:t>+Información</a:t>
            </a:r>
            <a:endParaRPr b="1" sz="1700">
              <a:solidFill>
                <a:srgbClr val="3B78D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17" name="Google Shape;417;g306eeb6af22_2_145"/>
          <p:cNvGrpSpPr/>
          <p:nvPr/>
        </p:nvGrpSpPr>
        <p:grpSpPr>
          <a:xfrm>
            <a:off x="5608448" y="2151198"/>
            <a:ext cx="2201825" cy="2201850"/>
            <a:chOff x="1127848" y="2237723"/>
            <a:chExt cx="2201825" cy="2201850"/>
          </a:xfrm>
        </p:grpSpPr>
        <p:pic>
          <p:nvPicPr>
            <p:cNvPr id="418" name="Google Shape;418;g306eeb6af22_2_1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27848" y="2237723"/>
              <a:ext cx="2201825" cy="2201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g306eeb6af22_2_1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00351" y="2710235"/>
              <a:ext cx="1256819" cy="1256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0" name="Google Shape;420;g306eeb6af22_2_145"/>
          <p:cNvSpPr txBox="1"/>
          <p:nvPr/>
        </p:nvSpPr>
        <p:spPr>
          <a:xfrm>
            <a:off x="449564" y="4835700"/>
            <a:ext cx="133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rgbClr val="0034D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MAGÍSTER FULL-TIME</a:t>
            </a:r>
            <a:endParaRPr i="0" sz="800" u="none" cap="none" strike="noStrike">
              <a:solidFill>
                <a:srgbClr val="0034D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21" name="Google Shape;421;g306eeb6af22_2_145"/>
          <p:cNvSpPr/>
          <p:nvPr/>
        </p:nvSpPr>
        <p:spPr>
          <a:xfrm>
            <a:off x="7687333" y="36975"/>
            <a:ext cx="13920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2" name="Google Shape;422;g306eeb6af22_2_1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1134" y="258312"/>
            <a:ext cx="1444424" cy="2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g306eeb6af22_2_145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06800" y="1278600"/>
            <a:ext cx="2686438" cy="34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g306eeb6af22_2_145"/>
          <p:cNvSpPr/>
          <p:nvPr/>
        </p:nvSpPr>
        <p:spPr>
          <a:xfrm flipH="1" rot="10800000">
            <a:off x="588450" y="1243800"/>
            <a:ext cx="1391100" cy="34800"/>
          </a:xfrm>
          <a:prstGeom prst="rect">
            <a:avLst/>
          </a:prstGeom>
          <a:solidFill>
            <a:srgbClr val="CEEAFD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 Ligh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8"/>
          <p:cNvSpPr/>
          <p:nvPr/>
        </p:nvSpPr>
        <p:spPr>
          <a:xfrm flipH="1" rot="10800000">
            <a:off x="394700" y="4078750"/>
            <a:ext cx="658800" cy="4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8"/>
          <p:cNvSpPr txBox="1"/>
          <p:nvPr/>
        </p:nvSpPr>
        <p:spPr>
          <a:xfrm>
            <a:off x="3159600" y="3860625"/>
            <a:ext cx="2888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postgradofen.uchile.cl</a:t>
            </a:r>
            <a:endParaRPr b="1" i="0" sz="16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32" name="Google Shape;432;p18"/>
          <p:cNvSpPr/>
          <p:nvPr/>
        </p:nvSpPr>
        <p:spPr>
          <a:xfrm>
            <a:off x="0" y="-51200"/>
            <a:ext cx="9207600" cy="5254200"/>
          </a:xfrm>
          <a:prstGeom prst="rect">
            <a:avLst/>
          </a:prstGeom>
          <a:solidFill>
            <a:srgbClr val="0135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3" name="Google Shape;43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9889" y="3696850"/>
            <a:ext cx="1806116" cy="66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1607" y="3869587"/>
            <a:ext cx="2982262" cy="4878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" name="Google Shape;435;p18"/>
          <p:cNvCxnSpPr/>
          <p:nvPr/>
        </p:nvCxnSpPr>
        <p:spPr>
          <a:xfrm>
            <a:off x="2612550" y="3061450"/>
            <a:ext cx="3982500" cy="0"/>
          </a:xfrm>
          <a:prstGeom prst="straightConnector1">
            <a:avLst/>
          </a:prstGeom>
          <a:noFill/>
          <a:ln cap="flat" cmpd="sng" w="28575">
            <a:solidFill>
              <a:srgbClr val="E6E6E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36" name="Google Shape;436;p18"/>
          <p:cNvGrpSpPr/>
          <p:nvPr/>
        </p:nvGrpSpPr>
        <p:grpSpPr>
          <a:xfrm>
            <a:off x="3608941" y="1561725"/>
            <a:ext cx="1989718" cy="285150"/>
            <a:chOff x="3456733" y="1637925"/>
            <a:chExt cx="1989718" cy="285150"/>
          </a:xfrm>
        </p:grpSpPr>
        <p:pic>
          <p:nvPicPr>
            <p:cNvPr id="437" name="Google Shape;437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56733" y="1637925"/>
              <a:ext cx="285152" cy="28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060961" y="1664061"/>
              <a:ext cx="240009" cy="2400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620046" y="1660508"/>
              <a:ext cx="247131" cy="2471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1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186253" y="1650450"/>
              <a:ext cx="260198" cy="2601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1" name="Google Shape;441;p18"/>
          <p:cNvSpPr txBox="1"/>
          <p:nvPr/>
        </p:nvSpPr>
        <p:spPr>
          <a:xfrm>
            <a:off x="3313650" y="1994950"/>
            <a:ext cx="258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-US" sz="16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postgradofen.uchile.cl</a:t>
            </a:r>
            <a:endParaRPr i="0" sz="16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/>
          <p:nvPr/>
        </p:nvSpPr>
        <p:spPr>
          <a:xfrm>
            <a:off x="6185448" y="2667802"/>
            <a:ext cx="2531700" cy="1740300"/>
          </a:xfrm>
          <a:prstGeom prst="rect">
            <a:avLst/>
          </a:prstGeom>
          <a:solidFill>
            <a:srgbClr val="0034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3354205" y="2667802"/>
            <a:ext cx="2531700" cy="1740300"/>
          </a:xfrm>
          <a:prstGeom prst="rect">
            <a:avLst/>
          </a:prstGeom>
          <a:solidFill>
            <a:srgbClr val="0034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2943" y="1250812"/>
            <a:ext cx="1934225" cy="193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4186" y="1250812"/>
            <a:ext cx="1934225" cy="19342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"/>
          <p:cNvSpPr/>
          <p:nvPr/>
        </p:nvSpPr>
        <p:spPr>
          <a:xfrm>
            <a:off x="579333" y="2667802"/>
            <a:ext cx="2531700" cy="1740300"/>
          </a:xfrm>
          <a:prstGeom prst="rect">
            <a:avLst/>
          </a:prstGeom>
          <a:solidFill>
            <a:srgbClr val="0034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071" y="1281375"/>
            <a:ext cx="1934225" cy="19342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 txBox="1"/>
          <p:nvPr/>
        </p:nvSpPr>
        <p:spPr>
          <a:xfrm>
            <a:off x="6345648" y="3117765"/>
            <a:ext cx="22113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8925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 Medium"/>
              <a:buChar char="●"/>
            </a:pPr>
            <a:r>
              <a:rPr i="0" lang="en-US" sz="95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Adelantar cursos de Postgrado</a:t>
            </a:r>
            <a:endParaRPr i="0" sz="950" u="none" cap="none" strike="noStrike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288925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 Medium"/>
              <a:buChar char="●"/>
            </a:pPr>
            <a:r>
              <a:rPr i="0" lang="en-US" sz="95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Valor preferencial</a:t>
            </a:r>
            <a:endParaRPr i="0" sz="950" u="none" cap="none" strike="noStrike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288925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 Medium"/>
              <a:buChar char="●"/>
            </a:pPr>
            <a:r>
              <a:rPr lang="en-US" sz="95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</a:t>
            </a:r>
            <a:r>
              <a:rPr i="0" lang="en-US" sz="95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rancel de postulación</a:t>
            </a:r>
            <a:r>
              <a:rPr i="0" lang="en-US" sz="95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 $65.000</a:t>
            </a:r>
            <a:endParaRPr i="0" sz="950" u="none" cap="none" strike="noStrike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288925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 Medium"/>
              <a:buChar char="●"/>
            </a:pPr>
            <a:r>
              <a:rPr i="0" lang="en-US" sz="95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Postulación a rebajas de arancel</a:t>
            </a:r>
            <a:endParaRPr i="0" sz="950" u="none" cap="none" strike="noStrike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288925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 Medium"/>
              <a:buChar char="●"/>
            </a:pPr>
            <a:r>
              <a:rPr lang="en-US" sz="95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Semana Internacional</a:t>
            </a:r>
            <a:endParaRPr sz="950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i="1" lang="en-US" sz="85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*Exención del derecho básico (si aplica)</a:t>
            </a:r>
            <a:endParaRPr i="1" sz="850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3514405" y="3275933"/>
            <a:ext cx="2211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Para tomar cursos de Postgrado no debes postular.</a:t>
            </a:r>
            <a:endParaRPr sz="1000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Para matricularte en un Magíster sí debes postular. </a:t>
            </a:r>
            <a:endParaRPr i="0" sz="1400" u="none" cap="none" strike="noStrike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496036" y="241298"/>
            <a:ext cx="594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900" u="none" cap="none" strike="noStrike">
                <a:solidFill>
                  <a:srgbClr val="0034D9"/>
                </a:solidFill>
                <a:latin typeface="Poppins"/>
                <a:ea typeface="Poppins"/>
                <a:cs typeface="Poppins"/>
                <a:sym typeface="Poppins"/>
              </a:rPr>
              <a:t>PROCESO DE ARTICULACIÓN</a:t>
            </a:r>
            <a:endParaRPr b="1" i="0" sz="1700" u="none" cap="none" strike="noStrike">
              <a:solidFill>
                <a:srgbClr val="0034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449564" y="4835700"/>
            <a:ext cx="133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rgbClr val="0034D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MAGÍSTER FULL-TIME</a:t>
            </a:r>
            <a:endParaRPr i="0" sz="800" u="none" cap="none" strike="noStrike">
              <a:solidFill>
                <a:srgbClr val="0034D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3607255" y="2095561"/>
            <a:ext cx="20256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¿Se postula a la articulación?</a:t>
            </a:r>
            <a:endParaRPr b="1" i="0" sz="1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6438498" y="2095561"/>
            <a:ext cx="20256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¿Cuáles son los beneficios?</a:t>
            </a:r>
            <a:endParaRPr b="1" i="0" sz="1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739525" y="3299172"/>
            <a:ext cx="2211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La articulación </a:t>
            </a:r>
            <a:r>
              <a:rPr lang="en-US"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es realizar cursos de Postgrado, mientras aún eres alumno de Pregrado</a:t>
            </a:r>
            <a:r>
              <a:rPr i="0" lang="en-US" sz="10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  </a:t>
            </a:r>
            <a:endParaRPr i="0" sz="14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925383" y="2095561"/>
            <a:ext cx="18396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¿Qué es la articulación?</a:t>
            </a:r>
            <a:endParaRPr b="1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561100" y="787350"/>
            <a:ext cx="287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700" u="none" cap="none" strike="noStrike">
                <a:solidFill>
                  <a:srgbClr val="3B78D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Preguntas Frecuentes</a:t>
            </a:r>
            <a:endParaRPr i="0" sz="1700" u="none" cap="none" strike="noStrike">
              <a:solidFill>
                <a:srgbClr val="3B78D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1590633" y="1649300"/>
            <a:ext cx="509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1" i="0" sz="1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4365505" y="1649300"/>
            <a:ext cx="509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1" i="0" sz="1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7196748" y="1649300"/>
            <a:ext cx="509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1" i="0" sz="1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7687333" y="113175"/>
            <a:ext cx="13920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1134" y="258312"/>
            <a:ext cx="1444424" cy="2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/>
          <p:nvPr/>
        </p:nvSpPr>
        <p:spPr>
          <a:xfrm flipH="1" rot="10800000">
            <a:off x="645296" y="614825"/>
            <a:ext cx="2162700" cy="46800"/>
          </a:xfrm>
          <a:prstGeom prst="rect">
            <a:avLst/>
          </a:prstGeom>
          <a:solidFill>
            <a:srgbClr val="CEEAFD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 Ligh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/>
          <p:nvPr/>
        </p:nvSpPr>
        <p:spPr>
          <a:xfrm>
            <a:off x="6185448" y="2667802"/>
            <a:ext cx="2531700" cy="1740300"/>
          </a:xfrm>
          <a:prstGeom prst="rect">
            <a:avLst/>
          </a:prstGeom>
          <a:solidFill>
            <a:srgbClr val="0034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3374697" y="2667802"/>
            <a:ext cx="2531700" cy="1740300"/>
          </a:xfrm>
          <a:prstGeom prst="rect">
            <a:avLst/>
          </a:prstGeom>
          <a:solidFill>
            <a:srgbClr val="0034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3435" y="1250812"/>
            <a:ext cx="1934225" cy="193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4186" y="1250812"/>
            <a:ext cx="1934225" cy="193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/>
          <p:nvPr/>
        </p:nvSpPr>
        <p:spPr>
          <a:xfrm>
            <a:off x="579333" y="2667802"/>
            <a:ext cx="2531700" cy="1740300"/>
          </a:xfrm>
          <a:prstGeom prst="rect">
            <a:avLst/>
          </a:prstGeom>
          <a:solidFill>
            <a:srgbClr val="0034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071" y="1281375"/>
            <a:ext cx="1934225" cy="193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/>
          <p:nvPr/>
        </p:nvSpPr>
        <p:spPr>
          <a:xfrm>
            <a:off x="6345648" y="3142652"/>
            <a:ext cx="2211300" cy="11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 aún no eres alumnos de un </a:t>
            </a:r>
            <a:r>
              <a:rPr lang="en-US"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Magíster</a:t>
            </a:r>
            <a:r>
              <a:rPr lang="en-US"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, debes inscribir cursos de Postgrado e</a:t>
            </a:r>
            <a:r>
              <a:rPr i="0" lang="en-US" sz="100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 la toma de ramos de Pregrado</a:t>
            </a:r>
            <a:r>
              <a:rPr lang="en-US"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  <a:endParaRPr i="0" sz="1400" u="none" cap="none" strike="noStrike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OJO con los cursos obligatorios!</a:t>
            </a:r>
            <a:endParaRPr i="0" sz="1000" u="none" cap="none" strike="noStrike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Se ya eres alumno de Postgrado, a través de coordinación.</a:t>
            </a:r>
            <a:endParaRPr sz="1000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3800397" y="2020150"/>
            <a:ext cx="16803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¿Qué requisitos hay para tomar cursos?</a:t>
            </a:r>
            <a:endParaRPr b="1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6813948" y="2016075"/>
            <a:ext cx="12747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¿Cómo tomo cursos de Postgrado?</a:t>
            </a:r>
            <a:endParaRPr b="1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925383" y="1937051"/>
            <a:ext cx="18396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¿Si tomo cursos de Postgrado, ya pertenezco a Postgrado?</a:t>
            </a:r>
            <a:endParaRPr b="1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1590633" y="1536250"/>
            <a:ext cx="509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b="1" i="0" sz="1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4385997" y="1536250"/>
            <a:ext cx="509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b="1" i="0" sz="1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7196748" y="1536250"/>
            <a:ext cx="509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 b="1" i="0" sz="1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496036" y="241298"/>
            <a:ext cx="594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900" u="none" cap="none" strike="noStrike">
                <a:solidFill>
                  <a:srgbClr val="0034D9"/>
                </a:solidFill>
                <a:latin typeface="Poppins"/>
                <a:ea typeface="Poppins"/>
                <a:cs typeface="Poppins"/>
                <a:sym typeface="Poppins"/>
              </a:rPr>
              <a:t>PROCESO DE ARTICULACIÓN</a:t>
            </a:r>
            <a:endParaRPr b="1" i="0" sz="1700" u="none" cap="none" strike="noStrike">
              <a:solidFill>
                <a:srgbClr val="0034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561100" y="787350"/>
            <a:ext cx="287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700" u="none" cap="none" strike="noStrike">
                <a:solidFill>
                  <a:srgbClr val="3B78D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Preguntas Frecuentes</a:t>
            </a:r>
            <a:endParaRPr i="0" sz="1700" u="none" cap="none" strike="noStrike">
              <a:solidFill>
                <a:srgbClr val="3B78D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7687333" y="113175"/>
            <a:ext cx="13920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134" y="258312"/>
            <a:ext cx="1444424" cy="2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/>
          <p:nvPr/>
        </p:nvSpPr>
        <p:spPr>
          <a:xfrm flipH="1" rot="10800000">
            <a:off x="645296" y="614825"/>
            <a:ext cx="2162700" cy="46800"/>
          </a:xfrm>
          <a:prstGeom prst="rect">
            <a:avLst/>
          </a:prstGeom>
          <a:solidFill>
            <a:srgbClr val="CEEAFD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 Ligh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739533" y="3309077"/>
            <a:ext cx="2211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No basta con tomar cursos de Postgrado para pertenecer a nuestra Escuela, debes estar matriculado en algún Magíster. </a:t>
            </a:r>
            <a:endParaRPr i="0" sz="1400" u="none" cap="none" strike="noStrike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3534897" y="3239927"/>
            <a:ext cx="22113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Cada </a:t>
            </a:r>
            <a:r>
              <a:rPr lang="en-US"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curso tiene </a:t>
            </a:r>
            <a:r>
              <a:rPr i="0" lang="en-US" sz="100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sus propios requisitos. En general se busca que sean alumnos de quinto año con algún conocimiento específico del área. </a:t>
            </a:r>
            <a:endParaRPr i="0" sz="1400" u="none" cap="none" strike="noStrike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449564" y="4835700"/>
            <a:ext cx="133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rgbClr val="0034D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MAGÍSTER FULL-TIME</a:t>
            </a:r>
            <a:endParaRPr i="0" sz="800" u="none" cap="none" strike="noStrike">
              <a:solidFill>
                <a:srgbClr val="0034D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>
            <a:off x="6185450" y="2667800"/>
            <a:ext cx="2531700" cy="1934100"/>
          </a:xfrm>
          <a:prstGeom prst="rect">
            <a:avLst/>
          </a:prstGeom>
          <a:solidFill>
            <a:srgbClr val="0034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3374697" y="2667802"/>
            <a:ext cx="2531700" cy="1740300"/>
          </a:xfrm>
          <a:prstGeom prst="rect">
            <a:avLst/>
          </a:prstGeom>
          <a:solidFill>
            <a:srgbClr val="0034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3435" y="1250812"/>
            <a:ext cx="1934225" cy="193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4186" y="1250812"/>
            <a:ext cx="1934225" cy="193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/>
          <p:nvPr/>
        </p:nvSpPr>
        <p:spPr>
          <a:xfrm>
            <a:off x="579333" y="2667802"/>
            <a:ext cx="2531700" cy="1740300"/>
          </a:xfrm>
          <a:prstGeom prst="rect">
            <a:avLst/>
          </a:prstGeom>
          <a:solidFill>
            <a:srgbClr val="0034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071" y="1281375"/>
            <a:ext cx="1934225" cy="193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/>
          <p:nvPr/>
        </p:nvSpPr>
        <p:spPr>
          <a:xfrm>
            <a:off x="3534897" y="3199733"/>
            <a:ext cx="2211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Hay cursos de tu malla obligatoria de Pregrado que </a:t>
            </a:r>
            <a:r>
              <a:rPr lang="en-US"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puedes solicitar </a:t>
            </a:r>
            <a:r>
              <a:rPr i="0" lang="en-US" sz="100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reconoce</a:t>
            </a:r>
            <a:r>
              <a:rPr lang="en-US"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 </a:t>
            </a:r>
            <a:r>
              <a:rPr i="0" lang="en-US" sz="100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por cursos de Magíster.  </a:t>
            </a:r>
            <a:endParaRPr i="0" sz="1000" u="none" cap="none" strike="noStrike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3759447" y="1937044"/>
            <a:ext cx="1762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¿Algunos cursos se reconocen de manera automática?</a:t>
            </a:r>
            <a:endParaRPr b="1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739533" y="3199733"/>
            <a:ext cx="2211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Existe un tope de cursos a </a:t>
            </a:r>
            <a:r>
              <a:rPr lang="en-US"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reconocer,</a:t>
            </a:r>
            <a:r>
              <a:rPr i="0" lang="en-US" sz="100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depende de</a:t>
            </a:r>
            <a:r>
              <a:rPr lang="en-US"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cada</a:t>
            </a:r>
            <a:r>
              <a:rPr i="0" lang="en-US" sz="100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programa. </a:t>
            </a:r>
            <a:endParaRPr i="0" sz="1000" u="none" cap="none" strike="noStrike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925383" y="1992394"/>
            <a:ext cx="18396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¿Hay tope de cursos para tomar?</a:t>
            </a:r>
            <a:endParaRPr b="1" i="0" sz="1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1590633" y="1536250"/>
            <a:ext cx="509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7</a:t>
            </a:r>
            <a:endParaRPr b="1" i="0" sz="1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4385997" y="1536250"/>
            <a:ext cx="509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b="1" i="0" sz="1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7196748" y="1460050"/>
            <a:ext cx="509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9</a:t>
            </a:r>
            <a:endParaRPr b="1" i="0" sz="1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7687333" y="36975"/>
            <a:ext cx="13920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134" y="258312"/>
            <a:ext cx="1444424" cy="2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6271548" y="3215600"/>
            <a:ext cx="23595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Todos los Magíster Full Time </a:t>
            </a:r>
            <a:r>
              <a:rPr i="0" lang="en-US" sz="1000" u="none" cap="none" strike="noStrik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tienen articulación con Pregrado. </a:t>
            </a:r>
            <a:endParaRPr i="0" sz="1000" u="none" cap="none" strike="noStrike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sng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http://www.postgradouchile.cl/articulacion/</a:t>
            </a:r>
            <a:endParaRPr b="1" i="0" sz="1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6669348" y="1937044"/>
            <a:ext cx="1563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¿La articulación funciona con todos los Magíster?</a:t>
            </a:r>
            <a:endParaRPr b="1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7134048" y="1536250"/>
            <a:ext cx="634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496036" y="241298"/>
            <a:ext cx="594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900" u="none" cap="none" strike="noStrike">
                <a:solidFill>
                  <a:srgbClr val="0034D9"/>
                </a:solidFill>
                <a:latin typeface="Poppins"/>
                <a:ea typeface="Poppins"/>
                <a:cs typeface="Poppins"/>
                <a:sym typeface="Poppins"/>
              </a:rPr>
              <a:t>PROCESO DE ARTICULACIÓN</a:t>
            </a:r>
            <a:endParaRPr b="1" i="0" sz="1700" u="none" cap="none" strike="noStrike">
              <a:solidFill>
                <a:srgbClr val="0034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561100" y="787350"/>
            <a:ext cx="287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700" u="none" cap="none" strike="noStrike">
                <a:solidFill>
                  <a:srgbClr val="3B78D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Preguntas Frecuentes</a:t>
            </a:r>
            <a:endParaRPr i="0" sz="1700" u="none" cap="none" strike="noStrike">
              <a:solidFill>
                <a:srgbClr val="3B78D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47" name="Google Shape;147;p5"/>
          <p:cNvSpPr/>
          <p:nvPr/>
        </p:nvSpPr>
        <p:spPr>
          <a:xfrm flipH="1" rot="10800000">
            <a:off x="645296" y="614825"/>
            <a:ext cx="2162700" cy="46800"/>
          </a:xfrm>
          <a:prstGeom prst="rect">
            <a:avLst/>
          </a:prstGeom>
          <a:solidFill>
            <a:srgbClr val="CEEAFD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 Ligh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449564" y="4835700"/>
            <a:ext cx="133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rgbClr val="0034D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MAGÍSTER FULL-TIME</a:t>
            </a:r>
            <a:endParaRPr i="0" sz="800" u="none" cap="none" strike="noStrike">
              <a:solidFill>
                <a:srgbClr val="0034D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/>
          <p:nvPr/>
        </p:nvSpPr>
        <p:spPr>
          <a:xfrm>
            <a:off x="3374697" y="2667802"/>
            <a:ext cx="2531700" cy="1740300"/>
          </a:xfrm>
          <a:prstGeom prst="rect">
            <a:avLst/>
          </a:prstGeom>
          <a:solidFill>
            <a:srgbClr val="0034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3435" y="1250812"/>
            <a:ext cx="1934225" cy="193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/>
          <p:nvPr/>
        </p:nvSpPr>
        <p:spPr>
          <a:xfrm>
            <a:off x="579333" y="2667802"/>
            <a:ext cx="2531700" cy="1740300"/>
          </a:xfrm>
          <a:prstGeom prst="rect">
            <a:avLst/>
          </a:prstGeom>
          <a:solidFill>
            <a:srgbClr val="0034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071" y="1281375"/>
            <a:ext cx="1934225" cy="193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496036" y="241298"/>
            <a:ext cx="594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900" u="none" cap="none" strike="noStrike">
                <a:solidFill>
                  <a:srgbClr val="0034D9"/>
                </a:solidFill>
                <a:latin typeface="Poppins"/>
                <a:ea typeface="Poppins"/>
                <a:cs typeface="Poppins"/>
                <a:sym typeface="Poppins"/>
              </a:rPr>
              <a:t>PROCESO DE ARTICULACIÓN</a:t>
            </a:r>
            <a:endParaRPr b="1" i="0" sz="1700" u="none" cap="none" strike="noStrike">
              <a:solidFill>
                <a:srgbClr val="0034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561100" y="787350"/>
            <a:ext cx="287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700" u="none" cap="none" strike="noStrike">
                <a:solidFill>
                  <a:srgbClr val="3B78D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Preguntas Frecuentes</a:t>
            </a:r>
            <a:endParaRPr i="0" sz="1700" u="none" cap="none" strike="noStrike">
              <a:solidFill>
                <a:srgbClr val="3B78D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59" name="Google Shape;159;p6"/>
          <p:cNvSpPr/>
          <p:nvPr/>
        </p:nvSpPr>
        <p:spPr>
          <a:xfrm flipH="1" rot="10800000">
            <a:off x="645296" y="614825"/>
            <a:ext cx="2162700" cy="46800"/>
          </a:xfrm>
          <a:prstGeom prst="rect">
            <a:avLst/>
          </a:prstGeom>
          <a:solidFill>
            <a:srgbClr val="CEEAFD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 Ligh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7687333" y="36975"/>
            <a:ext cx="13920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134" y="258312"/>
            <a:ext cx="1444424" cy="2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3534897" y="3275933"/>
            <a:ext cx="2211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Recurrir a</a:t>
            </a:r>
            <a:br>
              <a:rPr lang="en-US"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-US"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Natalia Garrido</a:t>
            </a:r>
            <a:endParaRPr sz="1000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(nagarrido@fen.uchile.cl)</a:t>
            </a:r>
            <a:endParaRPr sz="1000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3800397" y="1937050"/>
            <a:ext cx="16803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 si quiero postular, ¿A quién me dirijo? </a:t>
            </a:r>
            <a:endParaRPr b="1"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739533" y="3345233"/>
            <a:ext cx="221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Se publican antes de la toma de ramos (Página web de SSEE)</a:t>
            </a:r>
            <a:endParaRPr sz="1000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1047783" y="2019000"/>
            <a:ext cx="15948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¿Cómo puedo saber qué cursos tomar?</a:t>
            </a:r>
            <a:endParaRPr b="1"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1528983" y="1536250"/>
            <a:ext cx="632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  <a:endParaRPr b="1" i="0" sz="1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4324347" y="1536250"/>
            <a:ext cx="632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11</a:t>
            </a:r>
            <a:endParaRPr b="1" i="0" sz="1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449564" y="4835700"/>
            <a:ext cx="133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rgbClr val="0034D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MAGÍSTER FULL-TIME</a:t>
            </a:r>
            <a:endParaRPr i="0" sz="800" u="none" cap="none" strike="noStrike">
              <a:solidFill>
                <a:srgbClr val="0034D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daa4ed61b_0_11"/>
          <p:cNvSpPr/>
          <p:nvPr/>
        </p:nvSpPr>
        <p:spPr>
          <a:xfrm>
            <a:off x="3871228" y="1139835"/>
            <a:ext cx="4029900" cy="7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Entregar información actualizada de los programas y resolver dudas de los interesados.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24daa4ed61b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325" y="760125"/>
            <a:ext cx="5025867" cy="418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4daa4ed61b_0_11"/>
          <p:cNvSpPr/>
          <p:nvPr/>
        </p:nvSpPr>
        <p:spPr>
          <a:xfrm>
            <a:off x="7687333" y="36975"/>
            <a:ext cx="13920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g24daa4ed61b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134" y="258312"/>
            <a:ext cx="1444424" cy="2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4daa4ed61b_0_11"/>
          <p:cNvSpPr/>
          <p:nvPr/>
        </p:nvSpPr>
        <p:spPr>
          <a:xfrm>
            <a:off x="496036" y="241298"/>
            <a:ext cx="594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900" u="none" cap="none" strike="noStrike">
                <a:solidFill>
                  <a:srgbClr val="0034D9"/>
                </a:solidFill>
                <a:latin typeface="Poppins"/>
                <a:ea typeface="Poppins"/>
                <a:cs typeface="Poppins"/>
                <a:sym typeface="Poppins"/>
              </a:rPr>
              <a:t>PROCESO DE ARTICULACIÓN</a:t>
            </a:r>
            <a:endParaRPr b="1" i="0" sz="1700" u="none" cap="none" strike="noStrike">
              <a:solidFill>
                <a:srgbClr val="0034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g24daa4ed61b_0_11"/>
          <p:cNvSpPr/>
          <p:nvPr/>
        </p:nvSpPr>
        <p:spPr>
          <a:xfrm flipH="1" rot="10800000">
            <a:off x="645296" y="614825"/>
            <a:ext cx="2162700" cy="46800"/>
          </a:xfrm>
          <a:prstGeom prst="rect">
            <a:avLst/>
          </a:prstGeom>
          <a:solidFill>
            <a:srgbClr val="CEEAFD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 Ligh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9" name="Google Shape;179;g24daa4ed61b_0_11"/>
          <p:cNvSpPr txBox="1"/>
          <p:nvPr/>
        </p:nvSpPr>
        <p:spPr>
          <a:xfrm>
            <a:off x="449564" y="4835700"/>
            <a:ext cx="133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rgbClr val="0034D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MAGÍSTER FULL-TIME</a:t>
            </a:r>
            <a:endParaRPr i="0" sz="800" u="none" cap="none" strike="noStrike">
              <a:solidFill>
                <a:srgbClr val="0034D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daa4ed61b_0_0"/>
          <p:cNvSpPr/>
          <p:nvPr/>
        </p:nvSpPr>
        <p:spPr>
          <a:xfrm>
            <a:off x="3871228" y="1139835"/>
            <a:ext cx="4029900" cy="7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Entregar información actualizada de los programas y resolver dudas de los interesados.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24daa4ed61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333" y="760121"/>
            <a:ext cx="4997500" cy="418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24daa4ed61b_0_0"/>
          <p:cNvSpPr/>
          <p:nvPr/>
        </p:nvSpPr>
        <p:spPr>
          <a:xfrm>
            <a:off x="7687333" y="36975"/>
            <a:ext cx="13920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g24daa4ed61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134" y="258312"/>
            <a:ext cx="1444424" cy="2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4daa4ed61b_0_0"/>
          <p:cNvSpPr/>
          <p:nvPr/>
        </p:nvSpPr>
        <p:spPr>
          <a:xfrm>
            <a:off x="496036" y="241298"/>
            <a:ext cx="594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900" u="none" cap="none" strike="noStrike">
                <a:solidFill>
                  <a:srgbClr val="0034D9"/>
                </a:solidFill>
                <a:latin typeface="Poppins"/>
                <a:ea typeface="Poppins"/>
                <a:cs typeface="Poppins"/>
                <a:sym typeface="Poppins"/>
              </a:rPr>
              <a:t>PROCESO DE ARTICULACIÓN</a:t>
            </a:r>
            <a:endParaRPr b="1" i="0" sz="1700" u="none" cap="none" strike="noStrike">
              <a:solidFill>
                <a:srgbClr val="0034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g24daa4ed61b_0_0"/>
          <p:cNvSpPr/>
          <p:nvPr/>
        </p:nvSpPr>
        <p:spPr>
          <a:xfrm flipH="1" rot="10800000">
            <a:off x="645296" y="614825"/>
            <a:ext cx="2162700" cy="46800"/>
          </a:xfrm>
          <a:prstGeom prst="rect">
            <a:avLst/>
          </a:prstGeom>
          <a:solidFill>
            <a:srgbClr val="CEEAFD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 Ligh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0" name="Google Shape;190;g24daa4ed61b_0_0"/>
          <p:cNvSpPr txBox="1"/>
          <p:nvPr/>
        </p:nvSpPr>
        <p:spPr>
          <a:xfrm>
            <a:off x="449564" y="4835700"/>
            <a:ext cx="133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rgbClr val="0034D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MAGÍSTER FULL-TIME</a:t>
            </a:r>
            <a:endParaRPr i="0" sz="800" u="none" cap="none" strike="noStrike">
              <a:solidFill>
                <a:srgbClr val="0034D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24daa4ed61b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425" y="760125"/>
            <a:ext cx="5671901" cy="41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4daa4ed61b_0_28"/>
          <p:cNvSpPr/>
          <p:nvPr/>
        </p:nvSpPr>
        <p:spPr>
          <a:xfrm>
            <a:off x="7687333" y="36975"/>
            <a:ext cx="13920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g24daa4ed61b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134" y="258312"/>
            <a:ext cx="1444424" cy="2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24daa4ed61b_0_28"/>
          <p:cNvSpPr/>
          <p:nvPr/>
        </p:nvSpPr>
        <p:spPr>
          <a:xfrm>
            <a:off x="496036" y="241298"/>
            <a:ext cx="594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900" u="none" cap="none" strike="noStrike">
                <a:solidFill>
                  <a:srgbClr val="0034D9"/>
                </a:solidFill>
                <a:latin typeface="Poppins"/>
                <a:ea typeface="Poppins"/>
                <a:cs typeface="Poppins"/>
                <a:sym typeface="Poppins"/>
              </a:rPr>
              <a:t>PROCESO DE ARTICULACIÓN</a:t>
            </a:r>
            <a:endParaRPr b="1" i="0" sz="1700" u="none" cap="none" strike="noStrike">
              <a:solidFill>
                <a:srgbClr val="0034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9" name="Google Shape;199;g24daa4ed61b_0_28"/>
          <p:cNvSpPr/>
          <p:nvPr/>
        </p:nvSpPr>
        <p:spPr>
          <a:xfrm flipH="1" rot="10800000">
            <a:off x="645296" y="614825"/>
            <a:ext cx="2162700" cy="46800"/>
          </a:xfrm>
          <a:prstGeom prst="rect">
            <a:avLst/>
          </a:prstGeom>
          <a:solidFill>
            <a:srgbClr val="CEEAFD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 Ligh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0" name="Google Shape;200;g24daa4ed61b_0_28"/>
          <p:cNvSpPr txBox="1"/>
          <p:nvPr/>
        </p:nvSpPr>
        <p:spPr>
          <a:xfrm>
            <a:off x="449564" y="4835700"/>
            <a:ext cx="133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rgbClr val="0034D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MAGÍSTER FULL-TIME</a:t>
            </a:r>
            <a:endParaRPr i="0" sz="800" u="none" cap="none" strike="noStrike">
              <a:solidFill>
                <a:srgbClr val="0034D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